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7" r:id="rId7"/>
    <p:sldId id="261" r:id="rId8"/>
    <p:sldId id="262" r:id="rId9"/>
    <p:sldId id="268" r:id="rId10"/>
    <p:sldId id="266" r:id="rId11"/>
    <p:sldId id="275" r:id="rId12"/>
    <p:sldId id="263" r:id="rId13"/>
    <p:sldId id="264" r:id="rId14"/>
    <p:sldId id="265" r:id="rId15"/>
    <p:sldId id="272" r:id="rId16"/>
    <p:sldId id="269" r:id="rId17"/>
    <p:sldId id="283" r:id="rId18"/>
    <p:sldId id="270" r:id="rId19"/>
    <p:sldId id="271" r:id="rId20"/>
    <p:sldId id="273" r:id="rId21"/>
    <p:sldId id="274" r:id="rId22"/>
    <p:sldId id="276" r:id="rId23"/>
    <p:sldId id="278" r:id="rId24"/>
    <p:sldId id="277" r:id="rId25"/>
    <p:sldId id="279" r:id="rId26"/>
    <p:sldId id="281" r:id="rId27"/>
    <p:sldId id="280" r:id="rId28"/>
    <p:sldId id="282"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horzBarState="maximized">
    <p:restoredLeft sz="19074" autoAdjust="0"/>
    <p:restoredTop sz="86475" autoAdjust="0"/>
  </p:normalViewPr>
  <p:slideViewPr>
    <p:cSldViewPr>
      <p:cViewPr varScale="1">
        <p:scale>
          <a:sx n="53" d="100"/>
          <a:sy n="53" d="100"/>
        </p:scale>
        <p:origin x="-402" y="-96"/>
      </p:cViewPr>
      <p:guideLst>
        <p:guide orient="horz" pos="2160"/>
        <p:guide pos="2880"/>
      </p:guideLst>
    </p:cSldViewPr>
  </p:slideViewPr>
  <p:outlineViewPr>
    <p:cViewPr>
      <p:scale>
        <a:sx n="33" d="100"/>
        <a:sy n="33" d="100"/>
      </p:scale>
      <p:origin x="0" y="136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4CFC23-69FB-4A49-AF2A-208C02496F03}" type="datetimeFigureOut">
              <a:rPr lang="en-US" smtClean="0"/>
              <a:pPr/>
              <a:t>9/18/2014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D31A1E-E861-469C-896B-5A1D3768E9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CFC23-69FB-4A49-AF2A-208C02496F03}"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31A1E-E861-469C-896B-5A1D3768E9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CFC23-69FB-4A49-AF2A-208C02496F03}"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31A1E-E861-469C-896B-5A1D3768E9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4CFC23-69FB-4A49-AF2A-208C02496F03}"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31A1E-E861-469C-896B-5A1D3768E9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4CFC23-69FB-4A49-AF2A-208C02496F03}"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31A1E-E861-469C-896B-5A1D3768E9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4CFC23-69FB-4A49-AF2A-208C02496F03}"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31A1E-E861-469C-896B-5A1D3768E9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4CFC23-69FB-4A49-AF2A-208C02496F03}" type="datetimeFigureOut">
              <a:rPr lang="en-US" smtClean="0"/>
              <a:pPr/>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31A1E-E861-469C-896B-5A1D3768E9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4CFC23-69FB-4A49-AF2A-208C02496F03}" type="datetimeFigureOut">
              <a:rPr lang="en-US" smtClean="0"/>
              <a:pPr/>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31A1E-E861-469C-896B-5A1D3768E9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CFC23-69FB-4A49-AF2A-208C02496F03}" type="datetimeFigureOut">
              <a:rPr lang="en-US" smtClean="0"/>
              <a:pPr/>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31A1E-E861-469C-896B-5A1D3768E9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4CFC23-69FB-4A49-AF2A-208C02496F03}"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31A1E-E861-469C-896B-5A1D3768E9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4CFC23-69FB-4A49-AF2A-208C02496F03}"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D31A1E-E861-469C-896B-5A1D3768E94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4CFC23-69FB-4A49-AF2A-208C02496F03}" type="datetimeFigureOut">
              <a:rPr lang="en-US" smtClean="0"/>
              <a:pPr/>
              <a:t>9/18/2014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D31A1E-E861-469C-896B-5A1D3768E94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Suffixes</a:t>
            </a:r>
            <a:endParaRPr lang="en-US" dirty="0"/>
          </a:p>
        </p:txBody>
      </p:sp>
      <p:sp>
        <p:nvSpPr>
          <p:cNvPr id="3" name="Subtitle 2"/>
          <p:cNvSpPr>
            <a:spLocks noGrp="1"/>
          </p:cNvSpPr>
          <p:nvPr>
            <p:ph type="subTitle" idx="1"/>
          </p:nvPr>
        </p:nvSpPr>
        <p:spPr/>
        <p:txBody>
          <a:bodyPr/>
          <a:lstStyle/>
          <a:p>
            <a:r>
              <a:rPr lang="en-US" dirty="0" smtClean="0"/>
              <a:t>At the end of a word to modify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More words</a:t>
            </a:r>
            <a:endParaRPr lang="en-US" dirty="0"/>
          </a:p>
        </p:txBody>
      </p:sp>
      <p:sp>
        <p:nvSpPr>
          <p:cNvPr id="3" name="Content Placeholder 2"/>
          <p:cNvSpPr>
            <a:spLocks noGrp="1"/>
          </p:cNvSpPr>
          <p:nvPr>
            <p:ph idx="1"/>
          </p:nvPr>
        </p:nvSpPr>
        <p:spPr>
          <a:xfrm>
            <a:off x="228600" y="1295400"/>
            <a:ext cx="6629400" cy="5334000"/>
          </a:xfrm>
        </p:spPr>
        <p:txBody>
          <a:bodyPr>
            <a:normAutofit fontScale="92500" lnSpcReduction="20000"/>
          </a:bodyPr>
          <a:lstStyle/>
          <a:p>
            <a:r>
              <a:rPr lang="en-US" dirty="0" smtClean="0">
                <a:latin typeface="+mj-lt"/>
              </a:rPr>
              <a:t>Colo (also colono) - colon (large intestine) </a:t>
            </a:r>
            <a:r>
              <a:rPr lang="en-US" sz="2000" dirty="0" smtClean="0">
                <a:latin typeface="+mj-lt"/>
              </a:rPr>
              <a:t> </a:t>
            </a:r>
          </a:p>
          <a:p>
            <a:pPr>
              <a:buNone/>
            </a:pPr>
            <a:r>
              <a:rPr lang="en-US" sz="2000" dirty="0" smtClean="0">
                <a:effectLst>
                  <a:outerShdw blurRad="38100" dist="38100" dir="2700000" algn="tl">
                    <a:srgbClr val="000000">
                      <a:alpha val="43137"/>
                    </a:srgbClr>
                  </a:outerShdw>
                </a:effectLst>
                <a:latin typeface="+mj-lt"/>
              </a:rPr>
              <a:t>	</a:t>
            </a:r>
            <a:r>
              <a:rPr lang="en-US" sz="2400" dirty="0" smtClean="0">
                <a:effectLst>
                  <a:outerShdw blurRad="38100" dist="38100" dir="2700000" algn="tl">
                    <a:srgbClr val="000000">
                      <a:alpha val="43137"/>
                    </a:srgbClr>
                  </a:outerShdw>
                </a:effectLst>
                <a:latin typeface="+mj-lt"/>
              </a:rPr>
              <a:t>colon</a:t>
            </a:r>
            <a:r>
              <a:rPr lang="en-US" sz="2400" u="sng" dirty="0" smtClean="0">
                <a:effectLst>
                  <a:outerShdw blurRad="38100" dist="38100" dir="2700000" algn="tl">
                    <a:srgbClr val="000000">
                      <a:alpha val="43137"/>
                    </a:srgbClr>
                  </a:outerShdw>
                </a:effectLst>
                <a:latin typeface="+mj-lt"/>
              </a:rPr>
              <a:t>o</a:t>
            </a:r>
            <a:r>
              <a:rPr lang="en-US" sz="2400" dirty="0" smtClean="0">
                <a:latin typeface="+mj-lt"/>
              </a:rPr>
              <a:t>scopy</a:t>
            </a:r>
          </a:p>
          <a:p>
            <a:pPr>
              <a:buNone/>
            </a:pPr>
            <a:r>
              <a:rPr lang="en-US" dirty="0" smtClean="0">
                <a:latin typeface="+mj-lt"/>
              </a:rPr>
              <a:t>	</a:t>
            </a:r>
            <a:endParaRPr lang="en-US" sz="2400" dirty="0" smtClean="0">
              <a:latin typeface="+mj-lt"/>
            </a:endParaRPr>
          </a:p>
          <a:p>
            <a:r>
              <a:rPr lang="en-US" dirty="0" smtClean="0">
                <a:latin typeface="+mj-lt"/>
              </a:rPr>
              <a:t>Laparo - abdominal wall, abdomen</a:t>
            </a:r>
          </a:p>
          <a:p>
            <a:pPr>
              <a:buNone/>
            </a:pPr>
            <a:r>
              <a:rPr lang="en-US" dirty="0" smtClean="0">
                <a:latin typeface="+mj-lt"/>
              </a:rPr>
              <a:t>	</a:t>
            </a:r>
            <a:r>
              <a:rPr lang="en-US" dirty="0" smtClean="0">
                <a:effectLst>
                  <a:outerShdw blurRad="38100" dist="38100" dir="2700000" algn="tl">
                    <a:srgbClr val="000000">
                      <a:alpha val="43137"/>
                    </a:srgbClr>
                  </a:outerShdw>
                </a:effectLst>
                <a:latin typeface="+mj-lt"/>
              </a:rPr>
              <a:t>lapar</a:t>
            </a:r>
            <a:r>
              <a:rPr lang="en-US" u="sng" dirty="0" smtClean="0">
                <a:effectLst>
                  <a:outerShdw blurRad="38100" dist="38100" dir="2700000" algn="tl">
                    <a:srgbClr val="000000">
                      <a:alpha val="43137"/>
                    </a:srgbClr>
                  </a:outerShdw>
                </a:effectLst>
                <a:latin typeface="+mj-lt"/>
              </a:rPr>
              <a:t>o</a:t>
            </a:r>
            <a:r>
              <a:rPr lang="en-US" dirty="0" smtClean="0">
                <a:latin typeface="+mj-lt"/>
              </a:rPr>
              <a:t>tomy</a:t>
            </a:r>
          </a:p>
          <a:p>
            <a:pPr>
              <a:buNone/>
            </a:pPr>
            <a:endParaRPr lang="en-US" dirty="0" smtClean="0">
              <a:latin typeface="+mj-lt"/>
            </a:endParaRPr>
          </a:p>
          <a:p>
            <a:r>
              <a:rPr lang="en-US" dirty="0" err="1" smtClean="0">
                <a:latin typeface="+mj-lt"/>
              </a:rPr>
              <a:t>Histo</a:t>
            </a:r>
            <a:r>
              <a:rPr lang="en-US" dirty="0" smtClean="0">
                <a:latin typeface="+mj-lt"/>
              </a:rPr>
              <a:t> – tissue</a:t>
            </a:r>
          </a:p>
          <a:p>
            <a:pPr>
              <a:buNone/>
            </a:pPr>
            <a:r>
              <a:rPr lang="en-US" dirty="0" smtClean="0">
                <a:latin typeface="+mj-lt"/>
              </a:rPr>
              <a:t>	</a:t>
            </a:r>
            <a:r>
              <a:rPr lang="en-US" dirty="0" smtClean="0">
                <a:effectLst>
                  <a:outerShdw blurRad="38100" dist="38100" dir="2700000" algn="tl">
                    <a:srgbClr val="000000">
                      <a:alpha val="43137"/>
                    </a:srgbClr>
                  </a:outerShdw>
                </a:effectLst>
                <a:latin typeface="+mj-lt"/>
              </a:rPr>
              <a:t>hist</a:t>
            </a:r>
            <a:r>
              <a:rPr lang="en-US" u="sng" dirty="0" smtClean="0">
                <a:effectLst>
                  <a:outerShdw blurRad="38100" dist="38100" dir="2700000" algn="tl">
                    <a:srgbClr val="000000">
                      <a:alpha val="43137"/>
                    </a:srgbClr>
                  </a:outerShdw>
                </a:effectLst>
                <a:latin typeface="+mj-lt"/>
              </a:rPr>
              <a:t>o</a:t>
            </a:r>
            <a:r>
              <a:rPr lang="en-US" dirty="0" smtClean="0">
                <a:latin typeface="+mj-lt"/>
              </a:rPr>
              <a:t>logy</a:t>
            </a:r>
          </a:p>
          <a:p>
            <a:pPr>
              <a:buNone/>
            </a:pPr>
            <a:endParaRPr lang="en-US" dirty="0" smtClean="0">
              <a:latin typeface="+mj-lt"/>
            </a:endParaRPr>
          </a:p>
          <a:p>
            <a:r>
              <a:rPr lang="en-US" dirty="0" smtClean="0">
                <a:latin typeface="+mj-lt"/>
              </a:rPr>
              <a:t>Cyto - cell	</a:t>
            </a:r>
          </a:p>
          <a:p>
            <a:pPr>
              <a:buNone/>
            </a:pPr>
            <a:r>
              <a:rPr lang="en-US" dirty="0" smtClean="0">
                <a:latin typeface="+mj-lt"/>
              </a:rPr>
              <a:t>	</a:t>
            </a:r>
            <a:r>
              <a:rPr lang="en-US" sz="2400" dirty="0" smtClean="0">
                <a:effectLst>
                  <a:outerShdw blurRad="38100" dist="38100" dir="2700000" algn="tl">
                    <a:srgbClr val="000000">
                      <a:alpha val="43137"/>
                    </a:srgbClr>
                  </a:outerShdw>
                </a:effectLst>
                <a:latin typeface="+mj-lt"/>
              </a:rPr>
              <a:t>cyt</a:t>
            </a:r>
            <a:r>
              <a:rPr lang="en-US" sz="2400" u="sng" dirty="0" smtClean="0">
                <a:effectLst>
                  <a:outerShdw blurRad="38100" dist="38100" dir="2700000" algn="tl">
                    <a:srgbClr val="000000">
                      <a:alpha val="43137"/>
                    </a:srgbClr>
                  </a:outerShdw>
                </a:effectLst>
                <a:latin typeface="+mj-lt"/>
              </a:rPr>
              <a:t>o</a:t>
            </a:r>
            <a:r>
              <a:rPr lang="en-US" sz="2400" dirty="0" smtClean="0">
                <a:latin typeface="+mj-lt"/>
              </a:rPr>
              <a:t>logy</a:t>
            </a:r>
          </a:p>
          <a:p>
            <a:pPr>
              <a:buNone/>
            </a:pPr>
            <a:endParaRPr lang="en-US" sz="2400" dirty="0" smtClean="0">
              <a:latin typeface="+mj-lt"/>
            </a:endParaRPr>
          </a:p>
          <a:p>
            <a:r>
              <a:rPr lang="en-US" sz="2400" dirty="0" smtClean="0">
                <a:latin typeface="+mj-lt"/>
              </a:rPr>
              <a:t>Reno – kidney</a:t>
            </a:r>
          </a:p>
          <a:p>
            <a:pPr>
              <a:buNone/>
            </a:pPr>
            <a:r>
              <a:rPr lang="en-US" sz="2400" dirty="0" smtClean="0">
                <a:latin typeface="+mj-lt"/>
              </a:rPr>
              <a:t>	</a:t>
            </a:r>
            <a:r>
              <a:rPr lang="en-US" sz="2400" dirty="0" smtClean="0">
                <a:effectLst>
                  <a:outerShdw blurRad="38100" dist="38100" dir="2700000" algn="tl">
                    <a:srgbClr val="000000">
                      <a:alpha val="43137"/>
                    </a:srgbClr>
                  </a:outerShdw>
                </a:effectLst>
                <a:latin typeface="+mj-lt"/>
              </a:rPr>
              <a:t>ren</a:t>
            </a:r>
            <a:r>
              <a:rPr lang="en-US" sz="2400" dirty="0" smtClean="0">
                <a:latin typeface="+mj-lt"/>
              </a:rPr>
              <a:t>al</a:t>
            </a:r>
          </a:p>
          <a:p>
            <a:pPr>
              <a:buNone/>
            </a:pPr>
            <a:endParaRPr lang="en-US" sz="2400" dirty="0">
              <a:latin typeface="+mj-lt"/>
            </a:endParaRPr>
          </a:p>
        </p:txBody>
      </p:sp>
      <p:sp>
        <p:nvSpPr>
          <p:cNvPr id="4" name="TextBox 3"/>
          <p:cNvSpPr txBox="1"/>
          <p:nvPr/>
        </p:nvSpPr>
        <p:spPr>
          <a:xfrm>
            <a:off x="6629400" y="1348800"/>
            <a:ext cx="2514600" cy="5509200"/>
          </a:xfrm>
          <a:prstGeom prst="rect">
            <a:avLst/>
          </a:prstGeom>
          <a:noFill/>
        </p:spPr>
        <p:txBody>
          <a:bodyPr wrap="square" rtlCol="0">
            <a:spAutoFit/>
          </a:bodyPr>
          <a:lstStyle/>
          <a:p>
            <a:pPr lvl="1"/>
            <a:r>
              <a:rPr lang="en-US" sz="1600" dirty="0" smtClean="0">
                <a:latin typeface="+mj-lt"/>
              </a:rPr>
              <a:t>Arthro…….joint</a:t>
            </a:r>
          </a:p>
          <a:p>
            <a:pPr lvl="1"/>
            <a:r>
              <a:rPr lang="en-US" sz="1600" dirty="0" smtClean="0">
                <a:latin typeface="+mj-lt"/>
              </a:rPr>
              <a:t>Gastro…….stomach</a:t>
            </a:r>
          </a:p>
          <a:p>
            <a:pPr lvl="1"/>
            <a:r>
              <a:rPr lang="en-US" sz="1600" dirty="0" smtClean="0">
                <a:latin typeface="+mj-lt"/>
              </a:rPr>
              <a:t>Osteo……..bone</a:t>
            </a:r>
          </a:p>
          <a:p>
            <a:pPr lvl="1"/>
            <a:r>
              <a:rPr lang="en-US" sz="1600" dirty="0" smtClean="0">
                <a:latin typeface="+mj-lt"/>
              </a:rPr>
              <a:t>hema……..blood</a:t>
            </a:r>
          </a:p>
          <a:p>
            <a:pPr lvl="1"/>
            <a:r>
              <a:rPr lang="en-US" sz="1600" dirty="0" smtClean="0">
                <a:latin typeface="+mj-lt"/>
              </a:rPr>
              <a:t>hepa……...liver</a:t>
            </a:r>
          </a:p>
          <a:p>
            <a:pPr lvl="1"/>
            <a:r>
              <a:rPr lang="en-US" sz="1600" dirty="0" smtClean="0">
                <a:latin typeface="+mj-lt"/>
              </a:rPr>
              <a:t>Nephro……kidney</a:t>
            </a:r>
          </a:p>
          <a:p>
            <a:pPr lvl="1"/>
            <a:r>
              <a:rPr lang="en-US" sz="1600" dirty="0" smtClean="0">
                <a:latin typeface="+mj-lt"/>
              </a:rPr>
              <a:t>Cardio…….heart</a:t>
            </a:r>
          </a:p>
          <a:p>
            <a:pPr lvl="1"/>
            <a:r>
              <a:rPr lang="en-US" sz="1600" dirty="0" smtClean="0">
                <a:latin typeface="+mj-lt"/>
              </a:rPr>
              <a:t>neuro…….nerve</a:t>
            </a:r>
          </a:p>
          <a:p>
            <a:pPr lvl="1"/>
            <a:r>
              <a:rPr lang="en-US" sz="1600" dirty="0" smtClean="0">
                <a:latin typeface="+mj-lt"/>
              </a:rPr>
              <a:t>oto……….ear</a:t>
            </a:r>
          </a:p>
          <a:p>
            <a:pPr lvl="1"/>
            <a:r>
              <a:rPr lang="en-US" sz="1600" dirty="0" smtClean="0">
                <a:latin typeface="+mj-lt"/>
              </a:rPr>
              <a:t>optho…….eye</a:t>
            </a:r>
          </a:p>
          <a:p>
            <a:pPr lvl="1"/>
            <a:r>
              <a:rPr lang="en-US" sz="1600" dirty="0" smtClean="0">
                <a:latin typeface="+mj-lt"/>
              </a:rPr>
              <a:t>myo……...muscle</a:t>
            </a:r>
          </a:p>
          <a:p>
            <a:pPr lvl="1"/>
            <a:r>
              <a:rPr lang="en-US" sz="1600" dirty="0" smtClean="0">
                <a:latin typeface="+mj-lt"/>
              </a:rPr>
              <a:t>thoraco…..ribs</a:t>
            </a:r>
          </a:p>
          <a:p>
            <a:pPr lvl="1"/>
            <a:r>
              <a:rPr lang="en-US" sz="1600" dirty="0" smtClean="0">
                <a:latin typeface="+mj-lt"/>
              </a:rPr>
              <a:t>entero……intestine</a:t>
            </a:r>
          </a:p>
          <a:p>
            <a:pPr lvl="1"/>
            <a:r>
              <a:rPr lang="en-US" sz="1600" dirty="0" smtClean="0">
                <a:latin typeface="+mj-lt"/>
              </a:rPr>
              <a:t>myelo……nerve, spinal cord</a:t>
            </a:r>
          </a:p>
          <a:p>
            <a:pPr lvl="1"/>
            <a:r>
              <a:rPr lang="en-US" sz="1600" dirty="0" smtClean="0">
                <a:latin typeface="+mj-lt"/>
              </a:rPr>
              <a:t>derm……..skin</a:t>
            </a:r>
          </a:p>
          <a:p>
            <a:pPr lvl="1"/>
            <a:r>
              <a:rPr lang="en-US" sz="1600" dirty="0" smtClean="0">
                <a:latin typeface="+mj-lt"/>
              </a:rPr>
              <a:t>pneumo….lungs or air</a:t>
            </a:r>
          </a:p>
          <a:p>
            <a:pPr lvl="1"/>
            <a:r>
              <a:rPr lang="en-US" sz="1600" dirty="0" smtClean="0">
                <a:latin typeface="+mj-lt"/>
              </a:rPr>
              <a:t>cephalo…..brain</a:t>
            </a:r>
          </a:p>
          <a:p>
            <a:pPr lvl="1"/>
            <a:r>
              <a:rPr lang="en-US" sz="1600" dirty="0" smtClean="0">
                <a:latin typeface="+mj-lt"/>
              </a:rPr>
              <a:t>cysto……..bladder</a:t>
            </a:r>
          </a:p>
          <a:p>
            <a:pPr lvl="1"/>
            <a:r>
              <a:rPr lang="en-US" sz="1600" dirty="0" smtClean="0">
                <a:latin typeface="+mj-lt"/>
              </a:rPr>
              <a:t>podo……..foot</a:t>
            </a:r>
          </a:p>
          <a:p>
            <a:pPr lvl="1"/>
            <a:r>
              <a:rPr lang="en-US" sz="1600" dirty="0" smtClean="0">
                <a:latin typeface="+mj-lt"/>
              </a:rPr>
              <a:t>pyo………pus</a:t>
            </a:r>
          </a:p>
          <a:p>
            <a:pPr lvl="1"/>
            <a:r>
              <a:rPr lang="en-US" sz="1600" dirty="0" smtClean="0">
                <a:latin typeface="+mj-lt"/>
              </a:rPr>
              <a:t>rhino…….nose</a:t>
            </a:r>
            <a:endParaRPr lang="en-US" sz="16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Bell Work Tuesday Sept 10</a:t>
            </a:r>
            <a:endParaRPr lang="en-US" dirty="0"/>
          </a:p>
        </p:txBody>
      </p:sp>
      <p:sp>
        <p:nvSpPr>
          <p:cNvPr id="3" name="Content Placeholder 2"/>
          <p:cNvSpPr>
            <a:spLocks noGrp="1"/>
          </p:cNvSpPr>
          <p:nvPr>
            <p:ph idx="1"/>
          </p:nvPr>
        </p:nvSpPr>
        <p:spPr>
          <a:xfrm>
            <a:off x="457200" y="1371600"/>
            <a:ext cx="8229600" cy="4389120"/>
          </a:xfrm>
        </p:spPr>
        <p:txBody>
          <a:bodyPr>
            <a:normAutofit fontScale="92500" lnSpcReduction="20000"/>
          </a:bodyPr>
          <a:lstStyle/>
          <a:p>
            <a:r>
              <a:rPr lang="en-US" dirty="0" smtClean="0"/>
              <a:t>“Cyan” is a root word meaning “blue discoloration”</a:t>
            </a:r>
          </a:p>
          <a:p>
            <a:pPr>
              <a:buNone/>
            </a:pPr>
            <a:r>
              <a:rPr lang="en-US" dirty="0" smtClean="0"/>
              <a:t>	Define the following words:</a:t>
            </a:r>
          </a:p>
          <a:p>
            <a:pPr>
              <a:buNone/>
            </a:pPr>
            <a:r>
              <a:rPr lang="en-US" dirty="0" smtClean="0"/>
              <a:t>   Cyanosis</a:t>
            </a:r>
          </a:p>
          <a:p>
            <a:pPr>
              <a:buNone/>
            </a:pPr>
            <a:r>
              <a:rPr lang="en-US" dirty="0" smtClean="0"/>
              <a:t>	Cyanotic</a:t>
            </a:r>
          </a:p>
          <a:p>
            <a:pPr>
              <a:buNone/>
            </a:pPr>
            <a:r>
              <a:rPr lang="en-US" dirty="0" smtClean="0"/>
              <a:t>What function does the “o” perform?</a:t>
            </a:r>
          </a:p>
          <a:p>
            <a:pPr>
              <a:buNone/>
            </a:pPr>
            <a:endParaRPr lang="en-US" dirty="0" smtClean="0"/>
          </a:p>
          <a:p>
            <a:r>
              <a:rPr lang="en-US" dirty="0" smtClean="0"/>
              <a:t>Define the following:</a:t>
            </a:r>
          </a:p>
          <a:p>
            <a:pPr>
              <a:buNone/>
            </a:pPr>
            <a:r>
              <a:rPr lang="en-US" dirty="0" smtClean="0"/>
              <a:t>	</a:t>
            </a:r>
            <a:r>
              <a:rPr lang="en-US" dirty="0" err="1" smtClean="0"/>
              <a:t>Gastrotomy</a:t>
            </a:r>
            <a:endParaRPr lang="en-US" dirty="0" smtClean="0"/>
          </a:p>
          <a:p>
            <a:pPr>
              <a:buNone/>
            </a:pPr>
            <a:r>
              <a:rPr lang="en-US" dirty="0" smtClean="0"/>
              <a:t>	</a:t>
            </a:r>
            <a:r>
              <a:rPr lang="en-US" dirty="0" err="1" smtClean="0"/>
              <a:t>Gastrostomy</a:t>
            </a:r>
            <a:endParaRPr lang="en-US" dirty="0" smtClean="0"/>
          </a:p>
          <a:p>
            <a:pPr>
              <a:buNone/>
            </a:pPr>
            <a:r>
              <a:rPr lang="en-US" dirty="0" smtClean="0"/>
              <a:t>	</a:t>
            </a:r>
            <a:r>
              <a:rPr lang="en-US" dirty="0" err="1" smtClean="0"/>
              <a:t>Gastrectomy</a:t>
            </a:r>
            <a:endParaRPr lang="en-US" dirty="0" smtClean="0"/>
          </a:p>
          <a:p>
            <a:pPr>
              <a:buNone/>
            </a:pPr>
            <a:r>
              <a:rPr lang="en-US" dirty="0" smtClean="0"/>
              <a:t>Why is there no “o” in the </a:t>
            </a:r>
            <a:r>
              <a:rPr lang="en-US" smtClean="0"/>
              <a:t>last word?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dirty="0" smtClean="0"/>
              <a:t>Double “R” Suffixes</a:t>
            </a:r>
            <a:endParaRPr lang="en-US" dirty="0"/>
          </a:p>
        </p:txBody>
      </p:sp>
      <p:sp>
        <p:nvSpPr>
          <p:cNvPr id="3" name="Content Placeholder 2"/>
          <p:cNvSpPr>
            <a:spLocks noGrp="1"/>
          </p:cNvSpPr>
          <p:nvPr>
            <p:ph idx="1"/>
          </p:nvPr>
        </p:nvSpPr>
        <p:spPr>
          <a:xfrm>
            <a:off x="381000" y="1828800"/>
            <a:ext cx="8229600" cy="5410200"/>
          </a:xfrm>
        </p:spPr>
        <p:txBody>
          <a:bodyPr/>
          <a:lstStyle/>
          <a:p>
            <a:r>
              <a:rPr lang="en-US" dirty="0" smtClean="0">
                <a:latin typeface="Andalus" pitchFamily="2" charset="-78"/>
                <a:cs typeface="Andalus" pitchFamily="2" charset="-78"/>
              </a:rPr>
              <a:t>-</a:t>
            </a:r>
            <a:r>
              <a:rPr lang="en-US" dirty="0" err="1" smtClean="0">
                <a:latin typeface="Andalus" pitchFamily="2" charset="-78"/>
                <a:cs typeface="Andalus" pitchFamily="2" charset="-78"/>
              </a:rPr>
              <a:t>rrhagia</a:t>
            </a:r>
            <a:r>
              <a:rPr lang="en-US" dirty="0" smtClean="0">
                <a:latin typeface="Andalus" pitchFamily="2" charset="-78"/>
                <a:cs typeface="Andalus" pitchFamily="2" charset="-78"/>
              </a:rPr>
              <a:t>  or -</a:t>
            </a:r>
            <a:r>
              <a:rPr lang="en-US" dirty="0" err="1" smtClean="0">
                <a:latin typeface="Andalus" pitchFamily="2" charset="-78"/>
                <a:cs typeface="Andalus" pitchFamily="2" charset="-78"/>
              </a:rPr>
              <a:t>rrhage</a:t>
            </a:r>
            <a:endParaRPr lang="en-US" dirty="0" smtClean="0">
              <a:latin typeface="Andalus" pitchFamily="2" charset="-78"/>
              <a:cs typeface="Andalus" pitchFamily="2" charset="-78"/>
            </a:endParaRPr>
          </a:p>
          <a:p>
            <a:pPr>
              <a:buNone/>
            </a:pPr>
            <a:r>
              <a:rPr lang="en-US" dirty="0" smtClean="0">
                <a:latin typeface="Andalus" pitchFamily="2" charset="-78"/>
                <a:cs typeface="Andalus" pitchFamily="2" charset="-78"/>
              </a:rPr>
              <a:t>	bursting forth</a:t>
            </a:r>
          </a:p>
          <a:p>
            <a:pPr>
              <a:buNone/>
            </a:pPr>
            <a:r>
              <a:rPr lang="en-US" dirty="0" smtClean="0">
                <a:latin typeface="Andalus" pitchFamily="2" charset="-78"/>
                <a:cs typeface="Andalus" pitchFamily="2" charset="-78"/>
              </a:rPr>
              <a:t>	hemo</a:t>
            </a: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rrhage</a:t>
            </a:r>
            <a:r>
              <a:rPr lang="en-US" dirty="0" smtClean="0">
                <a:latin typeface="Andalus" pitchFamily="2" charset="-78"/>
                <a:cs typeface="Andalus" pitchFamily="2" charset="-78"/>
              </a:rPr>
              <a:t> </a:t>
            </a:r>
          </a:p>
          <a:p>
            <a:pPr>
              <a:buNone/>
            </a:pPr>
            <a:r>
              <a:rPr lang="en-US" dirty="0" smtClean="0">
                <a:latin typeface="Andalus" pitchFamily="2" charset="-78"/>
                <a:cs typeface="Andalus" pitchFamily="2" charset="-78"/>
              </a:rPr>
              <a:t>(bursting forth of blood from vessels)</a:t>
            </a:r>
          </a:p>
          <a:p>
            <a:pPr>
              <a:buNone/>
            </a:pPr>
            <a:endParaRPr lang="en-US" dirty="0" smtClean="0">
              <a:latin typeface="Andalus" pitchFamily="2" charset="-78"/>
              <a:cs typeface="Andalus" pitchFamily="2" charset="-78"/>
            </a:endParaRPr>
          </a:p>
          <a:p>
            <a:r>
              <a:rPr lang="en-US" dirty="0" smtClean="0">
                <a:latin typeface="Andalus" pitchFamily="2" charset="-78"/>
                <a:cs typeface="Andalus" pitchFamily="2" charset="-78"/>
              </a:rPr>
              <a:t>-</a:t>
            </a:r>
            <a:r>
              <a:rPr lang="en-US" dirty="0" err="1" smtClean="0">
                <a:latin typeface="Andalus" pitchFamily="2" charset="-78"/>
                <a:cs typeface="Andalus" pitchFamily="2" charset="-78"/>
              </a:rPr>
              <a:t>rrhaphy</a:t>
            </a:r>
            <a:r>
              <a:rPr lang="en-US" dirty="0" smtClean="0">
                <a:latin typeface="Andalus" pitchFamily="2" charset="-78"/>
                <a:cs typeface="Andalus" pitchFamily="2" charset="-78"/>
              </a:rPr>
              <a:t>		to suture</a:t>
            </a:r>
          </a:p>
          <a:p>
            <a:pPr>
              <a:buNone/>
            </a:pPr>
            <a:r>
              <a:rPr lang="en-US" dirty="0" smtClean="0">
                <a:latin typeface="Andalus" pitchFamily="2" charset="-78"/>
                <a:cs typeface="Andalus" pitchFamily="2" charset="-78"/>
              </a:rPr>
              <a:t>	</a:t>
            </a:r>
            <a:r>
              <a:rPr lang="en-US" dirty="0" err="1" smtClean="0">
                <a:latin typeface="Andalus" pitchFamily="2" charset="-78"/>
                <a:cs typeface="Andalus" pitchFamily="2" charset="-78"/>
              </a:rPr>
              <a:t>entero</a:t>
            </a:r>
            <a:r>
              <a:rPr lang="en-US" dirty="0" err="1" smtClean="0">
                <a:solidFill>
                  <a:schemeClr val="tx2"/>
                </a:solidFill>
                <a:effectLst>
                  <a:outerShdw blurRad="38100" dist="38100" dir="2700000" algn="tl">
                    <a:srgbClr val="000000">
                      <a:alpha val="43137"/>
                    </a:srgbClr>
                  </a:outerShdw>
                </a:effectLst>
                <a:latin typeface="Andalus" pitchFamily="2" charset="-78"/>
                <a:cs typeface="Andalus" pitchFamily="2" charset="-78"/>
              </a:rPr>
              <a:t>rrhaphy</a:t>
            </a: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  </a:t>
            </a:r>
            <a:endParaRPr lang="en-US" dirty="0" smtClean="0">
              <a:latin typeface="Andalus" pitchFamily="2" charset="-78"/>
              <a:cs typeface="Andalus" pitchFamily="2" charset="-78"/>
            </a:endParaRPr>
          </a:p>
          <a:p>
            <a:pPr>
              <a:buNone/>
            </a:pPr>
            <a:r>
              <a:rPr lang="en-US" dirty="0" smtClean="0">
                <a:latin typeface="Andalus" pitchFamily="2" charset="-78"/>
                <a:cs typeface="Andalus" pitchFamily="2" charset="-78"/>
              </a:rPr>
              <a:t>suturing of the intestines)</a:t>
            </a:r>
          </a:p>
          <a:p>
            <a:pPr>
              <a:buNone/>
            </a:pPr>
            <a:endParaRPr lang="en-US" dirty="0" smtClean="0"/>
          </a:p>
        </p:txBody>
      </p:sp>
      <p:pic>
        <p:nvPicPr>
          <p:cNvPr id="4" name="Picture 3" descr="download (6).jpg"/>
          <p:cNvPicPr>
            <a:picLocks noChangeAspect="1"/>
          </p:cNvPicPr>
          <p:nvPr/>
        </p:nvPicPr>
        <p:blipFill>
          <a:blip r:embed="rId2" cstate="print"/>
          <a:stretch>
            <a:fillRect/>
          </a:stretch>
        </p:blipFill>
        <p:spPr>
          <a:xfrm>
            <a:off x="5715000" y="685800"/>
            <a:ext cx="3093835" cy="2057400"/>
          </a:xfrm>
          <a:prstGeom prst="rect">
            <a:avLst/>
          </a:prstGeom>
        </p:spPr>
      </p:pic>
      <p:pic>
        <p:nvPicPr>
          <p:cNvPr id="5" name="Picture 4" descr="images (6).jpg"/>
          <p:cNvPicPr>
            <a:picLocks noChangeAspect="1"/>
          </p:cNvPicPr>
          <p:nvPr/>
        </p:nvPicPr>
        <p:blipFill>
          <a:blip r:embed="rId3" cstate="print"/>
          <a:stretch>
            <a:fillRect/>
          </a:stretch>
        </p:blipFill>
        <p:spPr>
          <a:xfrm>
            <a:off x="6019800" y="3276600"/>
            <a:ext cx="2857500" cy="3040247"/>
          </a:xfrm>
          <a:prstGeom prst="rect">
            <a:avLst/>
          </a:prstGeom>
        </p:spPr>
      </p:pic>
      <p:sp>
        <p:nvSpPr>
          <p:cNvPr id="6" name="TextBox 5"/>
          <p:cNvSpPr txBox="1"/>
          <p:nvPr/>
        </p:nvSpPr>
        <p:spPr>
          <a:xfrm>
            <a:off x="5943600" y="6400800"/>
            <a:ext cx="3048000" cy="276999"/>
          </a:xfrm>
          <a:prstGeom prst="rect">
            <a:avLst/>
          </a:prstGeom>
          <a:noFill/>
        </p:spPr>
        <p:txBody>
          <a:bodyPr wrap="square" rtlCol="0">
            <a:spAutoFit/>
          </a:bodyPr>
          <a:lstStyle/>
          <a:p>
            <a:r>
              <a:rPr lang="en-US" sz="1200" dirty="0" smtClean="0"/>
              <a:t>exercise induced pulmonary hemorrhage</a:t>
            </a:r>
            <a:endParaRPr lang="en-US" sz="1200" dirty="0"/>
          </a:p>
        </p:txBody>
      </p:sp>
      <p:sp>
        <p:nvSpPr>
          <p:cNvPr id="7" name="TextBox 6"/>
          <p:cNvSpPr txBox="1"/>
          <p:nvPr/>
        </p:nvSpPr>
        <p:spPr>
          <a:xfrm>
            <a:off x="5867400" y="2819400"/>
            <a:ext cx="2895600" cy="276999"/>
          </a:xfrm>
          <a:prstGeom prst="rect">
            <a:avLst/>
          </a:prstGeom>
          <a:noFill/>
        </p:spPr>
        <p:txBody>
          <a:bodyPr wrap="square" rtlCol="0">
            <a:spAutoFit/>
          </a:bodyPr>
          <a:lstStyle/>
          <a:p>
            <a:r>
              <a:rPr lang="en-US" sz="1200" dirty="0" smtClean="0"/>
              <a:t>Conjunctival hemorrhage</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t>
            </a:r>
            <a:r>
              <a:rPr lang="en-US" dirty="0" err="1" smtClean="0"/>
              <a:t>rrhea</a:t>
            </a:r>
            <a:endParaRPr lang="en-US" dirty="0" smtClean="0"/>
          </a:p>
          <a:p>
            <a:pPr>
              <a:buNone/>
            </a:pPr>
            <a:r>
              <a:rPr lang="en-US" dirty="0" smtClean="0"/>
              <a:t>	flow, discharge</a:t>
            </a:r>
          </a:p>
          <a:p>
            <a:pPr>
              <a:buNone/>
            </a:pPr>
            <a:r>
              <a:rPr lang="en-US" dirty="0" smtClean="0"/>
              <a:t>	dia</a:t>
            </a:r>
            <a:r>
              <a:rPr lang="en-US" dirty="0" smtClean="0">
                <a:solidFill>
                  <a:schemeClr val="tx2"/>
                </a:solidFill>
                <a:effectLst>
                  <a:outerShdw blurRad="38100" dist="38100" dir="2700000" algn="tl">
                    <a:srgbClr val="000000">
                      <a:alpha val="43137"/>
                    </a:srgbClr>
                  </a:outerShdw>
                </a:effectLst>
              </a:rPr>
              <a:t>rrhea </a:t>
            </a:r>
            <a:r>
              <a:rPr lang="en-US" dirty="0" smtClean="0"/>
              <a:t>(complete discharge of the bowels.)</a:t>
            </a:r>
          </a:p>
          <a:p>
            <a:pPr>
              <a:buNone/>
            </a:pPr>
            <a:endParaRPr lang="en-US" dirty="0" smtClean="0">
              <a:solidFill>
                <a:schemeClr val="tx2"/>
              </a:solidFill>
              <a:effectLst>
                <a:outerShdw blurRad="38100" dist="38100" dir="2700000" algn="tl">
                  <a:srgbClr val="000000">
                    <a:alpha val="43137"/>
                  </a:srgbClr>
                </a:outerShdw>
              </a:effectLst>
            </a:endParaRPr>
          </a:p>
          <a:p>
            <a:r>
              <a:rPr lang="en-US" dirty="0" smtClean="0"/>
              <a:t>-</a:t>
            </a:r>
            <a:r>
              <a:rPr lang="en-US" dirty="0" err="1" smtClean="0"/>
              <a:t>rrhexis</a:t>
            </a:r>
            <a:endParaRPr lang="en-US" dirty="0" smtClean="0"/>
          </a:p>
          <a:p>
            <a:pPr>
              <a:buNone/>
            </a:pPr>
            <a:r>
              <a:rPr lang="en-US" dirty="0" smtClean="0"/>
              <a:t>	rupture</a:t>
            </a:r>
          </a:p>
          <a:p>
            <a:pPr>
              <a:buNone/>
            </a:pPr>
            <a:r>
              <a:rPr lang="en-US" dirty="0" smtClean="0"/>
              <a:t>	</a:t>
            </a:r>
            <a:r>
              <a:rPr lang="en-US" dirty="0" err="1" smtClean="0"/>
              <a:t>myo</a:t>
            </a:r>
            <a:r>
              <a:rPr lang="en-US" dirty="0" err="1" smtClean="0">
                <a:solidFill>
                  <a:schemeClr val="tx2"/>
                </a:solidFill>
                <a:effectLst>
                  <a:outerShdw blurRad="38100" dist="38100" dir="2700000" algn="tl">
                    <a:srgbClr val="000000">
                      <a:alpha val="43137"/>
                    </a:srgbClr>
                  </a:outerShdw>
                </a:effectLst>
              </a:rPr>
              <a:t>rrhexis</a:t>
            </a:r>
            <a:r>
              <a:rPr lang="en-US" dirty="0" smtClean="0">
                <a:solidFill>
                  <a:schemeClr val="tx2"/>
                </a:solidFill>
                <a:effectLst>
                  <a:outerShdw blurRad="38100" dist="38100" dir="2700000" algn="tl">
                    <a:srgbClr val="000000">
                      <a:alpha val="43137"/>
                    </a:srgbClr>
                  </a:outerShdw>
                </a:effectLst>
              </a:rPr>
              <a:t> </a:t>
            </a:r>
            <a:r>
              <a:rPr lang="en-US" dirty="0" smtClean="0"/>
              <a:t>(rupture of the muscle)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combining vowels</a:t>
            </a:r>
            <a:endParaRPr lang="en-US" dirty="0"/>
          </a:p>
        </p:txBody>
      </p:sp>
      <p:sp>
        <p:nvSpPr>
          <p:cNvPr id="3" name="Content Placeholder 2"/>
          <p:cNvSpPr>
            <a:spLocks noGrp="1"/>
          </p:cNvSpPr>
          <p:nvPr>
            <p:ph idx="1"/>
          </p:nvPr>
        </p:nvSpPr>
        <p:spPr/>
        <p:txBody>
          <a:bodyPr/>
          <a:lstStyle/>
          <a:p>
            <a:r>
              <a:rPr lang="en-US" dirty="0" smtClean="0">
                <a:latin typeface="Andalus" pitchFamily="2" charset="-78"/>
                <a:cs typeface="Andalus" pitchFamily="2" charset="-78"/>
              </a:rPr>
              <a:t>A combining vowel is always used when two or more root words are joined. </a:t>
            </a:r>
          </a:p>
          <a:p>
            <a:endParaRPr lang="en-US" dirty="0" smtClean="0">
              <a:latin typeface="Andalus" pitchFamily="2" charset="-78"/>
              <a:cs typeface="Andalus" pitchFamily="2" charset="-78"/>
            </a:endParaRPr>
          </a:p>
          <a:p>
            <a:r>
              <a:rPr lang="en-US" dirty="0" err="1" smtClean="0">
                <a:latin typeface="Andalus" pitchFamily="2" charset="-78"/>
                <a:cs typeface="Andalus" pitchFamily="2" charset="-78"/>
              </a:rPr>
              <a:t>Gastr</a:t>
            </a:r>
            <a:r>
              <a:rPr lang="en-US" dirty="0" smtClean="0">
                <a:latin typeface="Andalus" pitchFamily="2" charset="-78"/>
                <a:cs typeface="Andalus" pitchFamily="2" charset="-78"/>
              </a:rPr>
              <a:t>/o (stomach) is joined with Enter/o (small intestine) = Gastroenteritis</a:t>
            </a:r>
          </a:p>
          <a:p>
            <a:pPr>
              <a:buNone/>
            </a:pPr>
            <a:r>
              <a:rPr lang="en-US" dirty="0" smtClean="0">
                <a:latin typeface="Andalus" pitchFamily="2" charset="-78"/>
                <a:cs typeface="Andalus" pitchFamily="2" charset="-78"/>
              </a:rPr>
              <a:t>	(note the anatomical order)</a:t>
            </a:r>
          </a:p>
          <a:p>
            <a:pPr>
              <a:buNone/>
            </a:pPr>
            <a:endParaRPr lang="en-US" dirty="0" smtClean="0">
              <a:latin typeface="Andalus" pitchFamily="2" charset="-78"/>
              <a:cs typeface="Andalus" pitchFamily="2" charset="-78"/>
            </a:endParaRPr>
          </a:p>
          <a:p>
            <a:r>
              <a:rPr lang="en-US" dirty="0" smtClean="0">
                <a:latin typeface="Andalus" pitchFamily="2" charset="-78"/>
                <a:cs typeface="Andalus" pitchFamily="2" charset="-78"/>
              </a:rPr>
              <a:t>A combining vowel is not used between a </a:t>
            </a:r>
            <a:r>
              <a:rPr lang="en-US" i="1" dirty="0" smtClean="0">
                <a:latin typeface="Andalus" pitchFamily="2" charset="-78"/>
                <a:cs typeface="Andalus" pitchFamily="2" charset="-78"/>
              </a:rPr>
              <a:t>prefix</a:t>
            </a:r>
            <a:r>
              <a:rPr lang="en-US" dirty="0" smtClean="0">
                <a:latin typeface="Andalus" pitchFamily="2" charset="-78"/>
                <a:cs typeface="Andalus" pitchFamily="2" charset="-78"/>
              </a:rPr>
              <a:t> and the root word</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Making medical terms plural</a:t>
            </a:r>
            <a:endParaRPr lang="en-US" dirty="0"/>
          </a:p>
        </p:txBody>
      </p:sp>
      <p:sp>
        <p:nvSpPr>
          <p:cNvPr id="3" name="Content Placeholder 2"/>
          <p:cNvSpPr>
            <a:spLocks noGrp="1"/>
          </p:cNvSpPr>
          <p:nvPr>
            <p:ph idx="1"/>
          </p:nvPr>
        </p:nvSpPr>
        <p:spPr>
          <a:xfrm>
            <a:off x="457200" y="1371600"/>
            <a:ext cx="8229600" cy="4389120"/>
          </a:xfrm>
        </p:spPr>
        <p:txBody>
          <a:bodyPr>
            <a:normAutofit fontScale="85000" lnSpcReduction="20000"/>
          </a:bodyPr>
          <a:lstStyle/>
          <a:p>
            <a:r>
              <a:rPr lang="en-US" dirty="0" smtClean="0">
                <a:latin typeface="+mj-lt"/>
              </a:rPr>
              <a:t>-</a:t>
            </a:r>
            <a:r>
              <a:rPr lang="en-US" dirty="0" err="1" smtClean="0">
                <a:latin typeface="+mj-lt"/>
              </a:rPr>
              <a:t>ae</a:t>
            </a:r>
            <a:r>
              <a:rPr lang="en-US" dirty="0" smtClean="0">
                <a:latin typeface="+mj-lt"/>
              </a:rPr>
              <a:t>		usually pronounced  “</a:t>
            </a:r>
            <a:r>
              <a:rPr lang="en-US" i="1" dirty="0" err="1" smtClean="0">
                <a:latin typeface="+mj-lt"/>
              </a:rPr>
              <a:t>ee</a:t>
            </a:r>
            <a:r>
              <a:rPr lang="en-US" i="1" dirty="0" smtClean="0">
                <a:latin typeface="+mj-lt"/>
              </a:rPr>
              <a:t>”</a:t>
            </a:r>
          </a:p>
          <a:p>
            <a:pPr>
              <a:buNone/>
            </a:pPr>
            <a:r>
              <a:rPr lang="en-US" i="1" dirty="0" smtClean="0">
                <a:latin typeface="+mj-lt"/>
              </a:rPr>
              <a:t>			one fascia--- two fasciae</a:t>
            </a:r>
          </a:p>
          <a:p>
            <a:pPr>
              <a:buNone/>
            </a:pPr>
            <a:r>
              <a:rPr lang="en-US" i="1" dirty="0" smtClean="0">
                <a:latin typeface="+mj-lt"/>
              </a:rPr>
              <a:t>			definition:  </a:t>
            </a:r>
            <a:r>
              <a:rPr lang="en-US" dirty="0" smtClean="0">
                <a:latin typeface="+mj-lt"/>
              </a:rPr>
              <a:t>a sheet of connective tissue 			covering or binding together body 				structures (such as muscles)</a:t>
            </a:r>
          </a:p>
          <a:p>
            <a:pPr>
              <a:buNone/>
            </a:pPr>
            <a:endParaRPr lang="en-US" dirty="0" smtClean="0">
              <a:latin typeface="+mj-lt"/>
            </a:endParaRPr>
          </a:p>
          <a:p>
            <a:r>
              <a:rPr lang="en-US" dirty="0" smtClean="0">
                <a:latin typeface="+mj-lt"/>
              </a:rPr>
              <a:t>-</a:t>
            </a:r>
            <a:r>
              <a:rPr lang="en-US" dirty="0" err="1" smtClean="0">
                <a:latin typeface="+mj-lt"/>
              </a:rPr>
              <a:t>i</a:t>
            </a:r>
            <a:r>
              <a:rPr lang="en-US" dirty="0" smtClean="0">
                <a:latin typeface="+mj-lt"/>
              </a:rPr>
              <a:t>		usually pronounced long “</a:t>
            </a:r>
            <a:r>
              <a:rPr lang="en-US" i="1" dirty="0" err="1" smtClean="0">
                <a:latin typeface="+mj-lt"/>
              </a:rPr>
              <a:t>i</a:t>
            </a:r>
            <a:r>
              <a:rPr lang="en-US" dirty="0" smtClean="0">
                <a:latin typeface="+mj-lt"/>
              </a:rPr>
              <a:t>”</a:t>
            </a:r>
          </a:p>
          <a:p>
            <a:pPr>
              <a:buNone/>
            </a:pPr>
            <a:r>
              <a:rPr lang="en-US" dirty="0" smtClean="0">
                <a:latin typeface="+mj-lt"/>
              </a:rPr>
              <a:t>			</a:t>
            </a:r>
            <a:r>
              <a:rPr lang="en-US" i="1" dirty="0" smtClean="0">
                <a:latin typeface="+mj-lt"/>
              </a:rPr>
              <a:t>one glomerulus--- two glomeruli</a:t>
            </a:r>
          </a:p>
          <a:p>
            <a:pPr>
              <a:buNone/>
            </a:pPr>
            <a:r>
              <a:rPr lang="en-US" dirty="0" smtClean="0">
                <a:latin typeface="+mj-lt"/>
              </a:rPr>
              <a:t>			the plural is made by dropping “us” and 				adding “</a:t>
            </a:r>
            <a:r>
              <a:rPr lang="en-US" dirty="0" err="1" smtClean="0">
                <a:latin typeface="+mj-lt"/>
              </a:rPr>
              <a:t>i</a:t>
            </a:r>
            <a:r>
              <a:rPr lang="en-US" dirty="0" smtClean="0">
                <a:latin typeface="+mj-lt"/>
              </a:rPr>
              <a:t>”</a:t>
            </a:r>
          </a:p>
          <a:p>
            <a:pPr>
              <a:buNone/>
            </a:pPr>
            <a:r>
              <a:rPr lang="en-US" dirty="0" smtClean="0">
                <a:latin typeface="+mj-lt"/>
              </a:rPr>
              <a:t>			</a:t>
            </a:r>
            <a:r>
              <a:rPr lang="en-US" i="1" dirty="0" smtClean="0">
                <a:latin typeface="+mj-lt"/>
              </a:rPr>
              <a:t>definition:  </a:t>
            </a:r>
            <a:r>
              <a:rPr lang="en-US" dirty="0" smtClean="0">
                <a:latin typeface="+mj-lt"/>
              </a:rPr>
              <a:t>a small convoluted or intertwined 	</a:t>
            </a:r>
            <a:r>
              <a:rPr lang="en-US" smtClean="0">
                <a:latin typeface="+mj-lt"/>
              </a:rPr>
              <a:t>		mass </a:t>
            </a:r>
            <a:r>
              <a:rPr lang="en-US" dirty="0" smtClean="0">
                <a:latin typeface="+mj-lt"/>
              </a:rPr>
              <a:t>(as of organisms, nerve fibers, or capillaries</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Procedural Suffixes</a:t>
            </a:r>
            <a:endParaRPr lang="en-US" dirty="0"/>
          </a:p>
        </p:txBody>
      </p:sp>
      <p:sp>
        <p:nvSpPr>
          <p:cNvPr id="3" name="Content Placeholder 2"/>
          <p:cNvSpPr>
            <a:spLocks noGrp="1"/>
          </p:cNvSpPr>
          <p:nvPr>
            <p:ph idx="1"/>
          </p:nvPr>
        </p:nvSpPr>
        <p:spPr>
          <a:xfrm>
            <a:off x="533400" y="1752600"/>
            <a:ext cx="8229600" cy="4389120"/>
          </a:xfrm>
        </p:spPr>
        <p:txBody>
          <a:bodyPr>
            <a:normAutofit fontScale="92500" lnSpcReduction="10000"/>
          </a:bodyPr>
          <a:lstStyle/>
          <a:p>
            <a:pPr lvl="1"/>
            <a:r>
              <a:rPr lang="en-US" dirty="0" smtClean="0"/>
              <a:t>-</a:t>
            </a:r>
            <a:r>
              <a:rPr lang="en-US" dirty="0" err="1" smtClean="0"/>
              <a:t>centesis</a:t>
            </a:r>
            <a:r>
              <a:rPr lang="en-US" dirty="0" smtClean="0"/>
              <a:t>	 	withdraw fluid from	</a:t>
            </a:r>
          </a:p>
          <a:p>
            <a:pPr lvl="1">
              <a:buNone/>
            </a:pPr>
            <a:r>
              <a:rPr lang="en-US" dirty="0" smtClean="0"/>
              <a:t>	cysto</a:t>
            </a:r>
            <a:r>
              <a:rPr lang="en-US" dirty="0" smtClean="0">
                <a:solidFill>
                  <a:schemeClr val="tx2"/>
                </a:solidFill>
                <a:effectLst>
                  <a:outerShdw blurRad="38100" dist="38100" dir="2700000" algn="tl">
                    <a:srgbClr val="000000">
                      <a:alpha val="43137"/>
                    </a:srgbClr>
                  </a:outerShdw>
                </a:effectLst>
              </a:rPr>
              <a:t>centesis</a:t>
            </a:r>
            <a:r>
              <a:rPr lang="en-US" dirty="0" smtClean="0"/>
              <a:t>, thora</a:t>
            </a:r>
            <a:r>
              <a:rPr lang="en-US" dirty="0" smtClean="0">
                <a:solidFill>
                  <a:schemeClr val="tx2"/>
                </a:solidFill>
                <a:effectLst>
                  <a:outerShdw blurRad="38100" dist="38100" dir="2700000" algn="tl">
                    <a:srgbClr val="000000">
                      <a:alpha val="43137"/>
                    </a:srgbClr>
                  </a:outerShdw>
                </a:effectLst>
              </a:rPr>
              <a:t>centesis</a:t>
            </a:r>
          </a:p>
          <a:p>
            <a:pPr lvl="1"/>
            <a:r>
              <a:rPr lang="en-US" dirty="0" smtClean="0"/>
              <a:t>-gram		record of</a:t>
            </a:r>
          </a:p>
          <a:p>
            <a:pPr lvl="1">
              <a:buNone/>
            </a:pPr>
            <a:r>
              <a:rPr lang="en-US" dirty="0" smtClean="0"/>
              <a:t>	electrocardio</a:t>
            </a:r>
            <a:r>
              <a:rPr lang="en-US" dirty="0" smtClean="0">
                <a:solidFill>
                  <a:schemeClr val="tx2"/>
                </a:solidFill>
                <a:effectLst>
                  <a:outerShdw blurRad="38100" dist="38100" dir="2700000" algn="tl">
                    <a:srgbClr val="000000">
                      <a:alpha val="43137"/>
                    </a:srgbClr>
                  </a:outerShdw>
                </a:effectLst>
              </a:rPr>
              <a:t>gram</a:t>
            </a:r>
          </a:p>
          <a:p>
            <a:pPr lvl="1"/>
            <a:r>
              <a:rPr lang="en-US" dirty="0" smtClean="0"/>
              <a:t>-graph		instrument that makes the record  electrocardio</a:t>
            </a:r>
            <a:r>
              <a:rPr lang="en-US" dirty="0" smtClean="0">
                <a:solidFill>
                  <a:schemeClr val="tx2"/>
                </a:solidFill>
                <a:effectLst>
                  <a:outerShdw blurRad="38100" dist="38100" dir="2700000" algn="tl">
                    <a:srgbClr val="000000">
                      <a:alpha val="43137"/>
                    </a:srgbClr>
                  </a:outerShdw>
                </a:effectLst>
              </a:rPr>
              <a:t>graph</a:t>
            </a:r>
          </a:p>
          <a:p>
            <a:pPr lvl="1"/>
            <a:r>
              <a:rPr lang="en-US" dirty="0" smtClean="0"/>
              <a:t>-</a:t>
            </a:r>
            <a:r>
              <a:rPr lang="en-US" dirty="0" err="1" smtClean="0"/>
              <a:t>lysis</a:t>
            </a:r>
            <a:r>
              <a:rPr lang="en-US" dirty="0" smtClean="0"/>
              <a:t>		separation or breakdown</a:t>
            </a:r>
          </a:p>
          <a:p>
            <a:pPr lvl="1">
              <a:buNone/>
            </a:pPr>
            <a:r>
              <a:rPr lang="en-US" dirty="0" smtClean="0"/>
              <a:t>	  urina</a:t>
            </a:r>
            <a:r>
              <a:rPr lang="en-US" dirty="0" smtClean="0">
                <a:solidFill>
                  <a:schemeClr val="tx2"/>
                </a:solidFill>
                <a:effectLst>
                  <a:outerShdw blurRad="38100" dist="38100" dir="2700000" algn="tl">
                    <a:srgbClr val="000000">
                      <a:alpha val="43137"/>
                    </a:srgbClr>
                  </a:outerShdw>
                </a:effectLst>
              </a:rPr>
              <a:t>lysis</a:t>
            </a:r>
          </a:p>
          <a:p>
            <a:pPr lvl="1"/>
            <a:r>
              <a:rPr lang="en-US" dirty="0" smtClean="0"/>
              <a:t>-scope		instrument to visually examine with </a:t>
            </a:r>
          </a:p>
          <a:p>
            <a:pPr lvl="1">
              <a:buNone/>
            </a:pPr>
            <a:r>
              <a:rPr lang="en-US" dirty="0" smtClean="0"/>
              <a:t>	 endo</a:t>
            </a:r>
            <a:r>
              <a:rPr lang="en-US" dirty="0" smtClean="0">
                <a:solidFill>
                  <a:schemeClr val="tx2"/>
                </a:solidFill>
                <a:effectLst>
                  <a:outerShdw blurRad="38100" dist="38100" dir="2700000" algn="tl">
                    <a:srgbClr val="000000">
                      <a:alpha val="43137"/>
                    </a:srgbClr>
                  </a:outerShdw>
                </a:effectLst>
              </a:rPr>
              <a:t>scope</a:t>
            </a:r>
            <a:r>
              <a:rPr lang="en-US" dirty="0" smtClean="0"/>
              <a:t>, </a:t>
            </a:r>
            <a:r>
              <a:rPr lang="en-US" dirty="0" err="1" smtClean="0"/>
              <a:t>arthro</a:t>
            </a:r>
            <a:r>
              <a:rPr lang="en-US" dirty="0" err="1" smtClean="0">
                <a:solidFill>
                  <a:schemeClr val="tx2"/>
                </a:solidFill>
                <a:effectLst>
                  <a:outerShdw blurRad="38100" dist="38100" dir="2700000" algn="tl">
                    <a:srgbClr val="000000">
                      <a:alpha val="43137"/>
                    </a:srgbClr>
                  </a:outerShdw>
                </a:effectLst>
              </a:rPr>
              <a:t>scope</a:t>
            </a:r>
            <a:endParaRPr lang="en-US" dirty="0" smtClean="0">
              <a:solidFill>
                <a:schemeClr val="tx2"/>
              </a:solidFill>
              <a:effectLst>
                <a:outerShdw blurRad="38100" dist="38100" dir="2700000" algn="tl">
                  <a:srgbClr val="000000">
                    <a:alpha val="43137"/>
                  </a:srgbClr>
                </a:outerShdw>
              </a:effectLst>
            </a:endParaRPr>
          </a:p>
          <a:p>
            <a:pPr lvl="1"/>
            <a:r>
              <a:rPr lang="en-US" dirty="0" smtClean="0"/>
              <a:t>-therapy		treatment</a:t>
            </a:r>
          </a:p>
          <a:p>
            <a:pPr lvl="1">
              <a:buNone/>
            </a:pPr>
            <a:r>
              <a:rPr lang="en-US" dirty="0" smtClean="0"/>
              <a:t>	  chemo</a:t>
            </a:r>
            <a:r>
              <a:rPr lang="en-US" dirty="0" smtClean="0">
                <a:solidFill>
                  <a:schemeClr val="tx2"/>
                </a:solidFill>
                <a:effectLst>
                  <a:outerShdw blurRad="38100" dist="38100" dir="2700000" algn="tl">
                    <a:srgbClr val="000000">
                      <a:alpha val="43137"/>
                    </a:srgbClr>
                  </a:outerShdw>
                </a:effectLst>
              </a:rPr>
              <a:t>therapy</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Suffixes</a:t>
            </a:r>
            <a:endParaRPr lang="en-US" dirty="0"/>
          </a:p>
        </p:txBody>
      </p:sp>
      <p:sp>
        <p:nvSpPr>
          <p:cNvPr id="3" name="Content Placeholder 2"/>
          <p:cNvSpPr>
            <a:spLocks noGrp="1"/>
          </p:cNvSpPr>
          <p:nvPr>
            <p:ph idx="1"/>
          </p:nvPr>
        </p:nvSpPr>
        <p:spPr/>
        <p:txBody>
          <a:bodyPr/>
          <a:lstStyle/>
          <a:p>
            <a:r>
              <a:rPr lang="en-US" dirty="0" smtClean="0"/>
              <a:t>-</a:t>
            </a:r>
            <a:r>
              <a:rPr lang="en-US" dirty="0" err="1" smtClean="0"/>
              <a:t>itis</a:t>
            </a:r>
            <a:r>
              <a:rPr lang="en-US" dirty="0" smtClean="0"/>
              <a:t>  	inflammation of	 hepatitis, cystitis, </a:t>
            </a:r>
            <a:r>
              <a:rPr lang="en-US" dirty="0" err="1" smtClean="0"/>
              <a:t>iritis</a:t>
            </a:r>
            <a:endParaRPr lang="en-US" dirty="0" smtClean="0"/>
          </a:p>
          <a:p>
            <a:r>
              <a:rPr lang="en-US" dirty="0" smtClean="0"/>
              <a:t>-</a:t>
            </a:r>
            <a:r>
              <a:rPr lang="en-US" dirty="0" err="1" smtClean="0"/>
              <a:t>malacia</a:t>
            </a:r>
            <a:r>
              <a:rPr lang="en-US" dirty="0" smtClean="0"/>
              <a:t> 	abnormal softening	</a:t>
            </a:r>
            <a:r>
              <a:rPr lang="en-US" dirty="0" err="1" smtClean="0"/>
              <a:t>osteomalacia</a:t>
            </a:r>
            <a:endParaRPr lang="en-US" dirty="0" smtClean="0"/>
          </a:p>
          <a:p>
            <a:r>
              <a:rPr lang="en-US" dirty="0" smtClean="0"/>
              <a:t>-</a:t>
            </a:r>
            <a:r>
              <a:rPr lang="en-US" dirty="0" err="1" smtClean="0"/>
              <a:t>megaly</a:t>
            </a:r>
            <a:r>
              <a:rPr lang="en-US" dirty="0" smtClean="0"/>
              <a:t>	enlargement of</a:t>
            </a:r>
            <a:r>
              <a:rPr lang="en-US" smtClean="0"/>
              <a:t>		cardiomegaly</a:t>
            </a:r>
            <a:endParaRPr lang="en-US" dirty="0" smtClean="0"/>
          </a:p>
          <a:p>
            <a:r>
              <a:rPr lang="en-US" dirty="0" smtClean="0"/>
              <a:t>-</a:t>
            </a:r>
            <a:r>
              <a:rPr lang="en-US" dirty="0" err="1" smtClean="0"/>
              <a:t>osis</a:t>
            </a:r>
            <a:r>
              <a:rPr lang="en-US" dirty="0" smtClean="0"/>
              <a:t>	abnormal condition	cyanosis</a:t>
            </a:r>
          </a:p>
          <a:p>
            <a:r>
              <a:rPr lang="en-US" dirty="0" smtClean="0"/>
              <a:t>-pathy	disease or problem		</a:t>
            </a:r>
            <a:r>
              <a:rPr lang="en-US" dirty="0" err="1" smtClean="0"/>
              <a:t>cardiomyopathy</a:t>
            </a:r>
            <a:endParaRPr lang="en-US" dirty="0" smtClean="0"/>
          </a:p>
          <a:p>
            <a:r>
              <a:rPr lang="en-US" dirty="0" smtClean="0"/>
              <a:t>-sclerosis	abnormal hardening	arteriosclerosis</a:t>
            </a:r>
          </a:p>
          <a:p>
            <a:r>
              <a:rPr lang="en-US" dirty="0" smtClean="0"/>
              <a:t>-um		structure 			pericardium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Other common medical suffixes</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pPr lvl="1"/>
            <a:r>
              <a:rPr lang="en-US" dirty="0" smtClean="0">
                <a:latin typeface="+mj-lt"/>
              </a:rPr>
              <a:t>-oma		swelling or mass</a:t>
            </a:r>
          </a:p>
          <a:p>
            <a:pPr lvl="1">
              <a:buNone/>
            </a:pPr>
            <a:r>
              <a:rPr lang="en-US" dirty="0" smtClean="0">
                <a:latin typeface="+mj-lt"/>
              </a:rPr>
              <a:t>	hemat</a:t>
            </a:r>
            <a:r>
              <a:rPr lang="en-US" dirty="0" smtClean="0">
                <a:solidFill>
                  <a:schemeClr val="tx2"/>
                </a:solidFill>
                <a:effectLst>
                  <a:outerShdw blurRad="38100" dist="38100" dir="2700000" algn="tl">
                    <a:srgbClr val="000000">
                      <a:alpha val="43137"/>
                    </a:srgbClr>
                  </a:outerShdw>
                </a:effectLst>
                <a:latin typeface="+mj-lt"/>
              </a:rPr>
              <a:t>oma</a:t>
            </a:r>
            <a:r>
              <a:rPr lang="en-US" dirty="0" smtClean="0">
                <a:latin typeface="+mj-lt"/>
              </a:rPr>
              <a:t>, hepat</a:t>
            </a:r>
            <a:r>
              <a:rPr lang="en-US" dirty="0" smtClean="0">
                <a:solidFill>
                  <a:schemeClr val="tx2"/>
                </a:solidFill>
                <a:effectLst>
                  <a:outerShdw blurRad="38100" dist="38100" dir="2700000" algn="tl">
                    <a:srgbClr val="000000">
                      <a:alpha val="43137"/>
                    </a:srgbClr>
                  </a:outerShdw>
                </a:effectLst>
                <a:latin typeface="+mj-lt"/>
              </a:rPr>
              <a:t>oma</a:t>
            </a:r>
            <a:r>
              <a:rPr lang="en-US" dirty="0" smtClean="0">
                <a:latin typeface="+mj-lt"/>
              </a:rPr>
              <a:t>, ser</a:t>
            </a:r>
            <a:r>
              <a:rPr lang="en-US" dirty="0" smtClean="0">
                <a:solidFill>
                  <a:schemeClr val="tx2"/>
                </a:solidFill>
                <a:effectLst>
                  <a:outerShdw blurRad="38100" dist="38100" dir="2700000" algn="tl">
                    <a:srgbClr val="000000">
                      <a:alpha val="43137"/>
                    </a:srgbClr>
                  </a:outerShdw>
                </a:effectLst>
                <a:latin typeface="+mj-lt"/>
              </a:rPr>
              <a:t>oma</a:t>
            </a:r>
          </a:p>
          <a:p>
            <a:pPr lvl="1">
              <a:buNone/>
            </a:pPr>
            <a:endParaRPr lang="en-US" dirty="0" smtClean="0">
              <a:solidFill>
                <a:schemeClr val="tx2"/>
              </a:solidFill>
              <a:effectLst>
                <a:outerShdw blurRad="38100" dist="38100" dir="2700000" algn="tl">
                  <a:srgbClr val="000000">
                    <a:alpha val="43137"/>
                  </a:srgbClr>
                </a:outerShdw>
              </a:effectLst>
              <a:latin typeface="+mj-lt"/>
            </a:endParaRPr>
          </a:p>
          <a:p>
            <a:pPr lvl="1"/>
            <a:r>
              <a:rPr lang="en-US" dirty="0" smtClean="0">
                <a:latin typeface="+mj-lt"/>
              </a:rPr>
              <a:t>-ology		study of</a:t>
            </a:r>
          </a:p>
          <a:p>
            <a:pPr lvl="1">
              <a:buNone/>
            </a:pPr>
            <a:r>
              <a:rPr lang="en-US" dirty="0" smtClean="0">
                <a:latin typeface="+mj-lt"/>
              </a:rPr>
              <a:t>	microbi</a:t>
            </a:r>
            <a:r>
              <a:rPr lang="en-US" dirty="0" smtClean="0">
                <a:solidFill>
                  <a:schemeClr val="tx2"/>
                </a:solidFill>
                <a:effectLst>
                  <a:outerShdw blurRad="38100" dist="38100" dir="2700000" algn="tl">
                    <a:srgbClr val="000000">
                      <a:alpha val="43137"/>
                    </a:srgbClr>
                  </a:outerShdw>
                </a:effectLst>
                <a:latin typeface="+mj-lt"/>
              </a:rPr>
              <a:t>ology</a:t>
            </a:r>
            <a:r>
              <a:rPr lang="en-US" dirty="0" smtClean="0">
                <a:latin typeface="+mj-lt"/>
              </a:rPr>
              <a:t>, vir</a:t>
            </a:r>
            <a:r>
              <a:rPr lang="en-US" dirty="0" smtClean="0">
                <a:solidFill>
                  <a:schemeClr val="tx2"/>
                </a:solidFill>
                <a:effectLst>
                  <a:outerShdw blurRad="38100" dist="38100" dir="2700000" algn="tl">
                    <a:srgbClr val="000000">
                      <a:alpha val="43137"/>
                    </a:srgbClr>
                  </a:outerShdw>
                </a:effectLst>
                <a:latin typeface="+mj-lt"/>
              </a:rPr>
              <a:t>ology</a:t>
            </a:r>
            <a:r>
              <a:rPr lang="en-US" dirty="0" smtClean="0">
                <a:latin typeface="+mj-lt"/>
              </a:rPr>
              <a:t>, immun</a:t>
            </a:r>
            <a:r>
              <a:rPr lang="en-US" dirty="0" smtClean="0">
                <a:solidFill>
                  <a:schemeClr val="tx2"/>
                </a:solidFill>
                <a:effectLst>
                  <a:outerShdw blurRad="38100" dist="38100" dir="2700000" algn="tl">
                    <a:srgbClr val="000000">
                      <a:alpha val="43137"/>
                    </a:srgbClr>
                  </a:outerShdw>
                </a:effectLst>
                <a:latin typeface="+mj-lt"/>
              </a:rPr>
              <a:t>ology</a:t>
            </a:r>
          </a:p>
          <a:p>
            <a:pPr lvl="1">
              <a:buNone/>
            </a:pPr>
            <a:endParaRPr lang="en-US" dirty="0" smtClean="0">
              <a:solidFill>
                <a:schemeClr val="tx2"/>
              </a:solidFill>
              <a:effectLst>
                <a:outerShdw blurRad="38100" dist="38100" dir="2700000" algn="tl">
                  <a:srgbClr val="000000">
                    <a:alpha val="43137"/>
                  </a:srgbClr>
                </a:outerShdw>
              </a:effectLst>
              <a:latin typeface="+mj-lt"/>
            </a:endParaRPr>
          </a:p>
          <a:p>
            <a:pPr lvl="1"/>
            <a:r>
              <a:rPr lang="en-US" dirty="0" smtClean="0">
                <a:latin typeface="+mj-lt"/>
              </a:rPr>
              <a:t>-emia		blood</a:t>
            </a:r>
          </a:p>
          <a:p>
            <a:pPr lvl="1">
              <a:buNone/>
            </a:pPr>
            <a:r>
              <a:rPr lang="en-US" dirty="0" smtClean="0">
                <a:latin typeface="+mj-lt"/>
              </a:rPr>
              <a:t>	an</a:t>
            </a:r>
            <a:r>
              <a:rPr lang="en-US" dirty="0" smtClean="0">
                <a:solidFill>
                  <a:schemeClr val="tx2"/>
                </a:solidFill>
                <a:effectLst>
                  <a:outerShdw blurRad="38100" dist="38100" dir="2700000" algn="tl">
                    <a:srgbClr val="000000">
                      <a:alpha val="43137"/>
                    </a:srgbClr>
                  </a:outerShdw>
                </a:effectLst>
                <a:latin typeface="+mj-lt"/>
              </a:rPr>
              <a:t>emia</a:t>
            </a:r>
            <a:r>
              <a:rPr lang="en-US" dirty="0" smtClean="0">
                <a:latin typeface="+mj-lt"/>
              </a:rPr>
              <a:t>, ur</a:t>
            </a:r>
            <a:r>
              <a:rPr lang="en-US" dirty="0" smtClean="0">
                <a:solidFill>
                  <a:schemeClr val="tx2"/>
                </a:solidFill>
                <a:effectLst>
                  <a:outerShdw blurRad="38100" dist="38100" dir="2700000" algn="tl">
                    <a:srgbClr val="000000">
                      <a:alpha val="43137"/>
                    </a:srgbClr>
                  </a:outerShdw>
                </a:effectLst>
                <a:latin typeface="+mj-lt"/>
              </a:rPr>
              <a:t>emia</a:t>
            </a:r>
            <a:r>
              <a:rPr lang="en-US" dirty="0" smtClean="0">
                <a:latin typeface="+mj-lt"/>
              </a:rPr>
              <a:t>, hypoglyc</a:t>
            </a:r>
            <a:r>
              <a:rPr lang="en-US" dirty="0" smtClean="0">
                <a:solidFill>
                  <a:schemeClr val="tx2"/>
                </a:solidFill>
                <a:effectLst>
                  <a:outerShdw blurRad="38100" dist="38100" dir="2700000" algn="tl">
                    <a:srgbClr val="000000">
                      <a:alpha val="43137"/>
                    </a:srgbClr>
                  </a:outerShdw>
                </a:effectLst>
                <a:latin typeface="+mj-lt"/>
              </a:rPr>
              <a:t>emia</a:t>
            </a:r>
          </a:p>
          <a:p>
            <a:pPr lvl="1">
              <a:buNone/>
            </a:pPr>
            <a:endParaRPr lang="en-US" dirty="0" smtClean="0">
              <a:solidFill>
                <a:schemeClr val="tx2"/>
              </a:solidFill>
              <a:effectLst>
                <a:outerShdw blurRad="38100" dist="38100" dir="2700000" algn="tl">
                  <a:srgbClr val="000000">
                    <a:alpha val="43137"/>
                  </a:srgbClr>
                </a:outerShdw>
              </a:effectLst>
              <a:latin typeface="+mj-lt"/>
            </a:endParaRPr>
          </a:p>
          <a:p>
            <a:pPr lvl="1"/>
            <a:r>
              <a:rPr lang="en-US" dirty="0" smtClean="0">
                <a:latin typeface="+mj-lt"/>
              </a:rPr>
              <a:t>-uria		urine</a:t>
            </a:r>
          </a:p>
          <a:p>
            <a:pPr lvl="1">
              <a:buNone/>
            </a:pPr>
            <a:r>
              <a:rPr lang="en-US" dirty="0" smtClean="0">
                <a:latin typeface="+mj-lt"/>
              </a:rPr>
              <a:t>	hemat</a:t>
            </a:r>
            <a:r>
              <a:rPr lang="en-US" dirty="0" smtClean="0">
                <a:solidFill>
                  <a:schemeClr val="tx2"/>
                </a:solidFill>
                <a:effectLst>
                  <a:outerShdw blurRad="38100" dist="38100" dir="2700000" algn="tl">
                    <a:srgbClr val="000000">
                      <a:alpha val="43137"/>
                    </a:srgbClr>
                  </a:outerShdw>
                </a:effectLst>
                <a:latin typeface="+mj-lt"/>
              </a:rPr>
              <a:t>uria</a:t>
            </a:r>
            <a:endParaRPr lang="en-US" dirty="0" smtClean="0">
              <a:latin typeface="+mj-lt"/>
            </a:endParaRPr>
          </a:p>
        </p:txBody>
      </p:sp>
      <p:pic>
        <p:nvPicPr>
          <p:cNvPr id="4" name="Picture 3" descr="images (4).jpg"/>
          <p:cNvPicPr>
            <a:picLocks noChangeAspect="1"/>
          </p:cNvPicPr>
          <p:nvPr/>
        </p:nvPicPr>
        <p:blipFill>
          <a:blip r:embed="rId2" cstate="print"/>
          <a:stretch>
            <a:fillRect/>
          </a:stretch>
        </p:blipFill>
        <p:spPr>
          <a:xfrm>
            <a:off x="5943600" y="1295400"/>
            <a:ext cx="2466975" cy="1847850"/>
          </a:xfrm>
          <a:prstGeom prst="rect">
            <a:avLst/>
          </a:prstGeom>
        </p:spPr>
      </p:pic>
      <p:pic>
        <p:nvPicPr>
          <p:cNvPr id="5" name="Picture 4" descr="images (5).jpg"/>
          <p:cNvPicPr>
            <a:picLocks noChangeAspect="1"/>
          </p:cNvPicPr>
          <p:nvPr/>
        </p:nvPicPr>
        <p:blipFill>
          <a:blip r:embed="rId3" cstate="print"/>
          <a:stretch>
            <a:fillRect/>
          </a:stretch>
        </p:blipFill>
        <p:spPr>
          <a:xfrm>
            <a:off x="5257800" y="3886200"/>
            <a:ext cx="3560582" cy="26670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638800"/>
          </a:xfrm>
        </p:spPr>
        <p:txBody>
          <a:bodyPr>
            <a:normAutofit/>
          </a:bodyPr>
          <a:lstStyle/>
          <a:p>
            <a:pPr lvl="1"/>
            <a:r>
              <a:rPr lang="en-US" sz="2800" dirty="0" smtClean="0"/>
              <a:t>-</a:t>
            </a:r>
            <a:r>
              <a:rPr lang="en-US" sz="2800" dirty="0" smtClean="0">
                <a:latin typeface="+mj-lt"/>
              </a:rPr>
              <a:t>dactyl		digit   				poly</a:t>
            </a:r>
            <a:r>
              <a:rPr lang="en-US" sz="2800" dirty="0" smtClean="0">
                <a:solidFill>
                  <a:schemeClr val="tx2"/>
                </a:solidFill>
                <a:effectLst>
                  <a:outerShdw blurRad="38100" dist="38100" dir="2700000" algn="tl">
                    <a:srgbClr val="000000">
                      <a:alpha val="43137"/>
                    </a:srgbClr>
                  </a:outerShdw>
                </a:effectLst>
                <a:latin typeface="+mj-lt"/>
              </a:rPr>
              <a:t>dactyl</a:t>
            </a:r>
          </a:p>
          <a:p>
            <a:pPr lvl="1">
              <a:buNone/>
            </a:pPr>
            <a:endParaRPr lang="en-US" dirty="0" smtClean="0">
              <a:latin typeface="Adobe Heiti Std R" pitchFamily="34" charset="-128"/>
              <a:ea typeface="Adobe Heiti Std R" pitchFamily="34" charset="-128"/>
            </a:endParaRPr>
          </a:p>
          <a:p>
            <a:pPr lvl="1">
              <a:buNone/>
            </a:pPr>
            <a:r>
              <a:rPr lang="en-US" dirty="0" smtClean="0">
                <a:solidFill>
                  <a:schemeClr val="accent1"/>
                </a:solidFill>
                <a:latin typeface="Adobe Heiti Std R" pitchFamily="34" charset="-128"/>
                <a:ea typeface="Adobe Heiti Std R" pitchFamily="34" charset="-128"/>
              </a:rPr>
              <a:t>The Ernest Hemingway Home and Museum is home to approximately 40-50 polydactyl (six-toed) cats</a:t>
            </a:r>
            <a:r>
              <a:rPr lang="en-US" dirty="0" smtClean="0">
                <a:solidFill>
                  <a:schemeClr val="accent1"/>
                </a:solidFill>
              </a:rPr>
              <a:t>.</a:t>
            </a:r>
          </a:p>
          <a:p>
            <a:pPr lvl="1">
              <a:buNone/>
            </a:pPr>
            <a:endParaRPr lang="en-US" sz="2800" dirty="0" smtClean="0">
              <a:solidFill>
                <a:schemeClr val="tx2"/>
              </a:solidFill>
              <a:effectLst>
                <a:outerShdw blurRad="38100" dist="38100" dir="2700000" algn="tl">
                  <a:srgbClr val="000000">
                    <a:alpha val="43137"/>
                  </a:srgbClr>
                </a:outerShdw>
              </a:effectLst>
              <a:latin typeface="+mj-lt"/>
            </a:endParaRPr>
          </a:p>
          <a:p>
            <a:pPr lvl="1">
              <a:buNone/>
            </a:pPr>
            <a:endParaRPr lang="en-US" sz="2800" dirty="0" smtClean="0">
              <a:solidFill>
                <a:schemeClr val="tx2"/>
              </a:solidFill>
              <a:effectLst>
                <a:outerShdw blurRad="38100" dist="38100" dir="2700000" algn="tl">
                  <a:srgbClr val="000000">
                    <a:alpha val="43137"/>
                  </a:srgbClr>
                </a:outerShdw>
              </a:effectLst>
              <a:latin typeface="+mj-lt"/>
            </a:endParaRPr>
          </a:p>
          <a:p>
            <a:pPr lvl="1">
              <a:buNone/>
            </a:pPr>
            <a:endParaRPr lang="en-US" sz="2800" dirty="0" smtClean="0">
              <a:solidFill>
                <a:schemeClr val="tx2"/>
              </a:solidFill>
              <a:effectLst>
                <a:outerShdw blurRad="38100" dist="38100" dir="2700000" algn="tl">
                  <a:srgbClr val="000000">
                    <a:alpha val="43137"/>
                  </a:srgbClr>
                </a:outerShdw>
              </a:effectLst>
              <a:latin typeface="+mj-lt"/>
            </a:endParaRPr>
          </a:p>
          <a:p>
            <a:pPr lvl="1">
              <a:buNone/>
            </a:pPr>
            <a:endParaRPr lang="en-US" sz="2800" dirty="0" smtClean="0">
              <a:solidFill>
                <a:schemeClr val="tx2"/>
              </a:solidFill>
              <a:effectLst>
                <a:outerShdw blurRad="38100" dist="38100" dir="2700000" algn="tl">
                  <a:srgbClr val="000000">
                    <a:alpha val="43137"/>
                  </a:srgbClr>
                </a:outerShdw>
              </a:effectLst>
              <a:latin typeface="+mj-lt"/>
            </a:endParaRPr>
          </a:p>
          <a:p>
            <a:pPr lvl="1">
              <a:buNone/>
            </a:pPr>
            <a:endParaRPr lang="en-US" sz="2800" dirty="0" smtClean="0">
              <a:solidFill>
                <a:schemeClr val="tx2"/>
              </a:solidFill>
              <a:effectLst>
                <a:outerShdw blurRad="38100" dist="38100" dir="2700000" algn="tl">
                  <a:srgbClr val="000000">
                    <a:alpha val="43137"/>
                  </a:srgbClr>
                </a:outerShdw>
              </a:effectLst>
              <a:latin typeface="+mj-lt"/>
            </a:endParaRPr>
          </a:p>
          <a:p>
            <a:pPr lvl="1">
              <a:buNone/>
            </a:pPr>
            <a:endParaRPr lang="en-US" sz="2800" dirty="0" smtClean="0">
              <a:solidFill>
                <a:schemeClr val="tx2"/>
              </a:solidFill>
              <a:effectLst>
                <a:outerShdw blurRad="38100" dist="38100" dir="2700000" algn="tl">
                  <a:srgbClr val="000000">
                    <a:alpha val="43137"/>
                  </a:srgbClr>
                </a:outerShdw>
              </a:effectLst>
              <a:latin typeface="+mj-lt"/>
            </a:endParaRPr>
          </a:p>
          <a:p>
            <a:pPr lvl="1"/>
            <a:r>
              <a:rPr lang="en-US" sz="2800" dirty="0" smtClean="0">
                <a:latin typeface="+mj-lt"/>
              </a:rPr>
              <a:t>-dypsia		drinking or thirst		poly</a:t>
            </a:r>
            <a:r>
              <a:rPr lang="en-US" sz="2800" dirty="0" smtClean="0">
                <a:solidFill>
                  <a:schemeClr val="tx2"/>
                </a:solidFill>
                <a:effectLst>
                  <a:outerShdw blurRad="38100" dist="38100" dir="2700000" algn="tl">
                    <a:srgbClr val="000000">
                      <a:alpha val="43137"/>
                    </a:srgbClr>
                  </a:outerShdw>
                </a:effectLst>
                <a:latin typeface="+mj-lt"/>
              </a:rPr>
              <a:t>dypsia</a:t>
            </a:r>
          </a:p>
          <a:p>
            <a:endParaRPr lang="en-US" dirty="0"/>
          </a:p>
        </p:txBody>
      </p:sp>
      <p:pic>
        <p:nvPicPr>
          <p:cNvPr id="6" name="Picture 5" descr="640thumbper.jpg"/>
          <p:cNvPicPr>
            <a:picLocks noChangeAspect="1"/>
          </p:cNvPicPr>
          <p:nvPr/>
        </p:nvPicPr>
        <p:blipFill>
          <a:blip r:embed="rId2" cstate="print"/>
          <a:stretch>
            <a:fillRect/>
          </a:stretch>
        </p:blipFill>
        <p:spPr>
          <a:xfrm>
            <a:off x="2133600" y="2769394"/>
            <a:ext cx="4114800" cy="276463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“Pertaining to” Suffixes</a:t>
            </a:r>
            <a:endParaRPr lang="en-US" dirty="0"/>
          </a:p>
        </p:txBody>
      </p:sp>
      <p:sp>
        <p:nvSpPr>
          <p:cNvPr id="5" name="Content Placeholder 4"/>
          <p:cNvSpPr>
            <a:spLocks noGrp="1"/>
          </p:cNvSpPr>
          <p:nvPr>
            <p:ph sz="half" idx="1"/>
          </p:nvPr>
        </p:nvSpPr>
        <p:spPr>
          <a:xfrm>
            <a:off x="457200" y="1920085"/>
            <a:ext cx="8458200" cy="4434840"/>
          </a:xfrm>
        </p:spPr>
        <p:txBody>
          <a:bodyPr/>
          <a:lstStyle/>
          <a:p>
            <a:r>
              <a:rPr lang="en-US" sz="3600" dirty="0" smtClean="0"/>
              <a:t>-ac		cardi</a:t>
            </a:r>
            <a:r>
              <a:rPr lang="en-US" sz="3600" dirty="0" smtClean="0">
                <a:solidFill>
                  <a:schemeClr val="tx2"/>
                </a:solidFill>
                <a:effectLst>
                  <a:outerShdw blurRad="38100" dist="38100" dir="2700000" algn="tl">
                    <a:srgbClr val="000000">
                      <a:alpha val="43137"/>
                    </a:srgbClr>
                  </a:outerShdw>
                </a:effectLst>
              </a:rPr>
              <a:t>ac</a:t>
            </a:r>
            <a:r>
              <a:rPr lang="en-US" sz="3600" dirty="0" smtClean="0"/>
              <a:t>	</a:t>
            </a:r>
            <a:r>
              <a:rPr lang="en-US" sz="3200" dirty="0" smtClean="0"/>
              <a:t>pertaining to the heart</a:t>
            </a:r>
            <a:r>
              <a:rPr lang="en-US" sz="3600" dirty="0" smtClean="0"/>
              <a:t>	</a:t>
            </a:r>
          </a:p>
          <a:p>
            <a:r>
              <a:rPr lang="en-US" sz="3600" dirty="0" smtClean="0"/>
              <a:t>-al		ren</a:t>
            </a:r>
            <a:r>
              <a:rPr lang="en-US" sz="3600" dirty="0" smtClean="0">
                <a:solidFill>
                  <a:schemeClr val="tx2"/>
                </a:solidFill>
                <a:effectLst>
                  <a:outerShdw blurRad="38100" dist="38100" dir="2700000" algn="tl">
                    <a:srgbClr val="000000">
                      <a:alpha val="43137"/>
                    </a:srgbClr>
                  </a:outerShdw>
                </a:effectLst>
              </a:rPr>
              <a:t>al</a:t>
            </a:r>
            <a:r>
              <a:rPr lang="en-US" sz="3600" dirty="0" smtClean="0"/>
              <a:t>	</a:t>
            </a:r>
            <a:r>
              <a:rPr lang="en-US" sz="3200" dirty="0" smtClean="0"/>
              <a:t>pertaining to the kidney</a:t>
            </a:r>
            <a:endParaRPr lang="en-US" sz="3600" dirty="0" smtClean="0"/>
          </a:p>
          <a:p>
            <a:r>
              <a:rPr lang="en-US" sz="3600" dirty="0" smtClean="0"/>
              <a:t>-an	ovar</a:t>
            </a:r>
            <a:r>
              <a:rPr lang="en-US" sz="3600" dirty="0" smtClean="0">
                <a:solidFill>
                  <a:schemeClr val="tx2"/>
                </a:solidFill>
                <a:effectLst>
                  <a:outerShdw blurRad="38100" dist="38100" dir="2700000" algn="tl">
                    <a:srgbClr val="000000">
                      <a:alpha val="43137"/>
                    </a:srgbClr>
                  </a:outerShdw>
                </a:effectLst>
              </a:rPr>
              <a:t>ian</a:t>
            </a:r>
            <a:r>
              <a:rPr lang="en-US" sz="3600" dirty="0" smtClean="0"/>
              <a:t>	</a:t>
            </a:r>
            <a:r>
              <a:rPr lang="en-US" sz="3200" dirty="0" smtClean="0"/>
              <a:t>pertaining to the ovary</a:t>
            </a:r>
            <a:endParaRPr lang="en-US" sz="3600" dirty="0" smtClean="0"/>
          </a:p>
          <a:p>
            <a:r>
              <a:rPr lang="en-US" sz="3600" dirty="0" smtClean="0"/>
              <a:t>-</a:t>
            </a:r>
            <a:r>
              <a:rPr lang="en-US" sz="3600" dirty="0" err="1" smtClean="0"/>
              <a:t>ar</a:t>
            </a:r>
            <a:r>
              <a:rPr lang="en-US" sz="3600" dirty="0" smtClean="0"/>
              <a:t>		lumb</a:t>
            </a:r>
            <a:r>
              <a:rPr lang="en-US" sz="3600" dirty="0" smtClean="0">
                <a:solidFill>
                  <a:schemeClr val="tx2"/>
                </a:solidFill>
                <a:effectLst>
                  <a:outerShdw blurRad="38100" dist="38100" dir="2700000" algn="tl">
                    <a:srgbClr val="000000">
                      <a:alpha val="43137"/>
                    </a:srgbClr>
                  </a:outerShdw>
                </a:effectLst>
              </a:rPr>
              <a:t>ar</a:t>
            </a:r>
            <a:r>
              <a:rPr lang="en-US" sz="3600" dirty="0" smtClean="0">
                <a:effectLst>
                  <a:outerShdw blurRad="38100" dist="38100" dir="2700000" algn="tl">
                    <a:srgbClr val="000000">
                      <a:alpha val="43137"/>
                    </a:srgbClr>
                  </a:outerShdw>
                </a:effectLst>
              </a:rPr>
              <a:t>	</a:t>
            </a:r>
            <a:r>
              <a:rPr lang="en-US" sz="3200" dirty="0" smtClean="0"/>
              <a:t>pertaining to lower back</a:t>
            </a:r>
            <a:endParaRPr lang="en-US" sz="3600" dirty="0" smtClean="0"/>
          </a:p>
          <a:p>
            <a:r>
              <a:rPr lang="en-US" sz="3600" dirty="0" smtClean="0"/>
              <a:t>-</a:t>
            </a:r>
            <a:r>
              <a:rPr lang="en-US" sz="3600" dirty="0" err="1" smtClean="0"/>
              <a:t>ary</a:t>
            </a:r>
            <a:r>
              <a:rPr lang="en-US" sz="3600" dirty="0" smtClean="0"/>
              <a:t>	aliment</a:t>
            </a:r>
            <a:r>
              <a:rPr lang="en-US" sz="3600" dirty="0" smtClean="0">
                <a:solidFill>
                  <a:schemeClr val="tx2"/>
                </a:solidFill>
                <a:effectLst>
                  <a:outerShdw blurRad="38100" dist="38100" dir="2700000" algn="tl">
                    <a:srgbClr val="000000">
                      <a:alpha val="43137"/>
                    </a:srgbClr>
                  </a:outerShdw>
                </a:effectLst>
              </a:rPr>
              <a:t>ary</a:t>
            </a:r>
            <a:r>
              <a:rPr lang="en-US" sz="3600" dirty="0" smtClean="0">
                <a:effectLst>
                  <a:outerShdw blurRad="38100" dist="38100" dir="2700000" algn="tl">
                    <a:srgbClr val="000000">
                      <a:alpha val="43137"/>
                    </a:srgbClr>
                  </a:outerShdw>
                </a:effectLst>
              </a:rPr>
              <a:t>   </a:t>
            </a:r>
            <a:r>
              <a:rPr lang="en-US" sz="2800" dirty="0" smtClean="0"/>
              <a:t>pertaining to the GI tract</a:t>
            </a:r>
            <a:endParaRPr lang="en-US" sz="36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4389120"/>
          </a:xfrm>
        </p:spPr>
        <p:txBody>
          <a:bodyPr>
            <a:normAutofit lnSpcReduction="10000"/>
          </a:bodyPr>
          <a:lstStyle/>
          <a:p>
            <a:pPr lvl="1"/>
            <a:r>
              <a:rPr lang="en-US" sz="2800" dirty="0" smtClean="0"/>
              <a:t>-phagia		swallowing			dys</a:t>
            </a:r>
            <a:r>
              <a:rPr lang="en-US" sz="2800" dirty="0" smtClean="0">
                <a:solidFill>
                  <a:schemeClr val="tx2"/>
                </a:solidFill>
                <a:effectLst>
                  <a:outerShdw blurRad="38100" dist="38100" dir="2700000" algn="tl">
                    <a:srgbClr val="000000">
                      <a:alpha val="43137"/>
                    </a:srgbClr>
                  </a:outerShdw>
                </a:effectLst>
              </a:rPr>
              <a:t>phagia</a:t>
            </a:r>
          </a:p>
          <a:p>
            <a:pPr lvl="1">
              <a:buNone/>
            </a:pPr>
            <a:endParaRPr lang="en-US" sz="2800" dirty="0" smtClean="0">
              <a:solidFill>
                <a:schemeClr val="tx2"/>
              </a:solidFill>
              <a:effectLst>
                <a:outerShdw blurRad="38100" dist="38100" dir="2700000" algn="tl">
                  <a:srgbClr val="000000">
                    <a:alpha val="43137"/>
                  </a:srgbClr>
                </a:outerShdw>
              </a:effectLst>
            </a:endParaRPr>
          </a:p>
          <a:p>
            <a:pPr lvl="1"/>
            <a:r>
              <a:rPr lang="en-US" sz="2800" dirty="0" smtClean="0"/>
              <a:t>-ocia		birth				dyst</a:t>
            </a:r>
            <a:r>
              <a:rPr lang="en-US" sz="2800" dirty="0" smtClean="0">
                <a:solidFill>
                  <a:schemeClr val="tx2"/>
                </a:solidFill>
                <a:effectLst>
                  <a:outerShdw blurRad="38100" dist="38100" dir="2700000" algn="tl">
                    <a:srgbClr val="000000">
                      <a:alpha val="43137"/>
                    </a:srgbClr>
                  </a:outerShdw>
                </a:effectLst>
              </a:rPr>
              <a:t>ocia</a:t>
            </a:r>
          </a:p>
          <a:p>
            <a:pPr lvl="1">
              <a:buNone/>
            </a:pPr>
            <a:endParaRPr lang="en-US" sz="2800" dirty="0" smtClean="0">
              <a:solidFill>
                <a:schemeClr val="tx2"/>
              </a:solidFill>
              <a:effectLst>
                <a:outerShdw blurRad="38100" dist="38100" dir="2700000" algn="tl">
                  <a:srgbClr val="000000">
                    <a:alpha val="43137"/>
                  </a:srgbClr>
                </a:outerShdw>
              </a:effectLst>
            </a:endParaRPr>
          </a:p>
          <a:p>
            <a:pPr lvl="1"/>
            <a:r>
              <a:rPr lang="en-US" sz="2800" dirty="0" smtClean="0"/>
              <a:t>-</a:t>
            </a:r>
            <a:r>
              <a:rPr lang="en-US" sz="2800" dirty="0" err="1" smtClean="0"/>
              <a:t>itis</a:t>
            </a:r>
            <a:r>
              <a:rPr lang="en-US" sz="2800" dirty="0" smtClean="0"/>
              <a:t>		inflammation 	  conjunctiv</a:t>
            </a:r>
            <a:r>
              <a:rPr lang="en-US" sz="2800" dirty="0" smtClean="0">
                <a:solidFill>
                  <a:schemeClr val="tx2"/>
                </a:solidFill>
                <a:effectLst>
                  <a:outerShdw blurRad="38100" dist="38100" dir="2700000" algn="tl">
                    <a:srgbClr val="000000">
                      <a:alpha val="43137"/>
                    </a:srgbClr>
                  </a:outerShdw>
                </a:effectLst>
              </a:rPr>
              <a:t>itis</a:t>
            </a:r>
          </a:p>
          <a:p>
            <a:pPr lvl="1">
              <a:buNone/>
            </a:pPr>
            <a:endParaRPr lang="en-US" sz="2800" dirty="0" smtClean="0">
              <a:solidFill>
                <a:schemeClr val="tx2"/>
              </a:solidFill>
              <a:effectLst>
                <a:outerShdw blurRad="38100" dist="38100" dir="2700000" algn="tl">
                  <a:srgbClr val="000000">
                    <a:alpha val="43137"/>
                  </a:srgbClr>
                </a:outerShdw>
              </a:effectLst>
            </a:endParaRPr>
          </a:p>
          <a:p>
            <a:pPr lvl="1"/>
            <a:r>
              <a:rPr lang="en-US" sz="2800" dirty="0" smtClean="0"/>
              <a:t>-</a:t>
            </a:r>
            <a:r>
              <a:rPr lang="en-US" sz="2800" dirty="0" err="1" smtClean="0"/>
              <a:t>osis</a:t>
            </a:r>
            <a:r>
              <a:rPr lang="en-US" sz="2800" dirty="0" smtClean="0"/>
              <a:t>		abnormal condition	</a:t>
            </a:r>
            <a:r>
              <a:rPr lang="en-US" sz="2800" dirty="0" err="1" smtClean="0"/>
              <a:t>cardi</a:t>
            </a:r>
            <a:r>
              <a:rPr lang="en-US" sz="2800" dirty="0" err="1" smtClean="0">
                <a:solidFill>
                  <a:schemeClr val="tx2"/>
                </a:solidFill>
                <a:effectLst>
                  <a:outerShdw blurRad="38100" dist="38100" dir="2700000" algn="tl">
                    <a:srgbClr val="000000">
                      <a:alpha val="43137"/>
                    </a:srgbClr>
                  </a:outerShdw>
                </a:effectLst>
              </a:rPr>
              <a:t>osis</a:t>
            </a:r>
            <a:endParaRPr lang="en-US" sz="2800" dirty="0" smtClean="0">
              <a:solidFill>
                <a:schemeClr val="tx2"/>
              </a:solidFill>
              <a:effectLst>
                <a:outerShdw blurRad="38100" dist="38100" dir="2700000" algn="tl">
                  <a:srgbClr val="000000">
                    <a:alpha val="43137"/>
                  </a:srgbClr>
                </a:outerShdw>
              </a:effectLst>
            </a:endParaRPr>
          </a:p>
          <a:p>
            <a:pPr algn="ctr">
              <a:buNone/>
            </a:pPr>
            <a:endParaRPr lang="en-US" dirty="0" smtClean="0"/>
          </a:p>
          <a:p>
            <a:pPr algn="ctr">
              <a:buNone/>
            </a:pPr>
            <a:r>
              <a:rPr lang="en-US" dirty="0" smtClean="0"/>
              <a:t>END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Dissect the word - divide it into parts</a:t>
            </a:r>
          </a:p>
          <a:p>
            <a:r>
              <a:rPr lang="en-US" dirty="0" smtClean="0"/>
              <a:t>Suffix, prefix, root (body)</a:t>
            </a:r>
          </a:p>
          <a:p>
            <a:pPr>
              <a:buNone/>
            </a:pPr>
            <a:r>
              <a:rPr lang="en-US" dirty="0" smtClean="0"/>
              <a:t>		Root words:  </a:t>
            </a:r>
          </a:p>
          <a:p>
            <a:pPr lvl="2">
              <a:buFont typeface="Wingdings" pitchFamily="2" charset="2"/>
              <a:buChar char="§"/>
            </a:pPr>
            <a:r>
              <a:rPr lang="en-US" dirty="0" smtClean="0"/>
              <a:t>Left to right:  If there are two root words read/analyze them  from left to right</a:t>
            </a:r>
          </a:p>
          <a:p>
            <a:pPr lvl="2">
              <a:buFont typeface="Wingdings" pitchFamily="2" charset="2"/>
              <a:buChar char="§"/>
            </a:pPr>
            <a:r>
              <a:rPr lang="en-US" dirty="0" smtClean="0"/>
              <a:t>Anatomically:  Body systems are </a:t>
            </a:r>
            <a:r>
              <a:rPr lang="en-US" dirty="0" err="1" smtClean="0"/>
              <a:t>are</a:t>
            </a:r>
            <a:r>
              <a:rPr lang="en-US" dirty="0" smtClean="0"/>
              <a:t> placed together in the order they occur</a:t>
            </a:r>
          </a:p>
          <a:p>
            <a:pPr lvl="2">
              <a:buNone/>
            </a:pPr>
            <a:r>
              <a:rPr lang="en-US" dirty="0" smtClean="0"/>
              <a:t>	gastrointestinal (stomach before intestines)</a:t>
            </a:r>
          </a:p>
          <a:p>
            <a:pPr lvl="2">
              <a:buNone/>
            </a:pPr>
            <a:r>
              <a:rPr lang="en-US" dirty="0" smtClean="0"/>
              <a:t>	ovariohysterectomy (ovaries before uterus) </a:t>
            </a:r>
          </a:p>
          <a:p>
            <a:pPr lvl="2">
              <a:buNone/>
            </a:pPr>
            <a:r>
              <a:rPr lang="en-US" dirty="0" smtClean="0"/>
              <a:t>	</a:t>
            </a:r>
            <a:r>
              <a:rPr lang="en-US" sz="1800" dirty="0" smtClean="0"/>
              <a:t>(-</a:t>
            </a:r>
            <a:r>
              <a:rPr lang="en-US" sz="1800" dirty="0" err="1" smtClean="0"/>
              <a:t>ectomy</a:t>
            </a:r>
            <a:r>
              <a:rPr lang="en-US" sz="1800" dirty="0" smtClean="0"/>
              <a:t> – removal)</a:t>
            </a:r>
          </a:p>
          <a:p>
            <a:pPr lvl="2">
              <a:buNone/>
            </a:pPr>
            <a:r>
              <a:rPr lang="en-US" dirty="0" smtClean="0"/>
              <a:t>	(</a:t>
            </a:r>
            <a:r>
              <a:rPr lang="en-US" dirty="0" err="1" smtClean="0"/>
              <a:t>hysterio</a:t>
            </a:r>
            <a:r>
              <a:rPr lang="en-US" dirty="0" smtClean="0"/>
              <a:t> – uterus)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US" dirty="0" smtClean="0"/>
              <a:t>Bell Work Wednesday, Sept 11</a:t>
            </a:r>
            <a:endParaRPr lang="en-US" dirty="0"/>
          </a:p>
        </p:txBody>
      </p:sp>
      <p:sp>
        <p:nvSpPr>
          <p:cNvPr id="3" name="Content Placeholder 2"/>
          <p:cNvSpPr>
            <a:spLocks noGrp="1"/>
          </p:cNvSpPr>
          <p:nvPr>
            <p:ph idx="1"/>
          </p:nvPr>
        </p:nvSpPr>
        <p:spPr>
          <a:xfrm>
            <a:off x="304800" y="1371600"/>
            <a:ext cx="8382000" cy="4389120"/>
          </a:xfrm>
        </p:spPr>
        <p:txBody>
          <a:bodyPr>
            <a:normAutofit fontScale="92500" lnSpcReduction="20000"/>
          </a:bodyPr>
          <a:lstStyle/>
          <a:p>
            <a:r>
              <a:rPr lang="en-US" dirty="0" err="1" smtClean="0">
                <a:latin typeface="+mj-lt"/>
              </a:rPr>
              <a:t>Polyarthritis</a:t>
            </a:r>
            <a:endParaRPr lang="en-US" dirty="0" smtClean="0">
              <a:latin typeface="+mj-lt"/>
            </a:endParaRPr>
          </a:p>
          <a:p>
            <a:pPr>
              <a:buNone/>
            </a:pPr>
            <a:r>
              <a:rPr lang="en-US" dirty="0" smtClean="0">
                <a:latin typeface="+mj-lt"/>
              </a:rPr>
              <a:t>	Identify the suffix,  what does it mean</a:t>
            </a:r>
          </a:p>
          <a:p>
            <a:pPr>
              <a:buNone/>
            </a:pPr>
            <a:r>
              <a:rPr lang="en-US" dirty="0" smtClean="0">
                <a:latin typeface="+mj-lt"/>
              </a:rPr>
              <a:t>	Identify the prefix, what does it mean</a:t>
            </a:r>
          </a:p>
          <a:p>
            <a:pPr>
              <a:buNone/>
            </a:pPr>
            <a:r>
              <a:rPr lang="en-US" dirty="0" smtClean="0">
                <a:latin typeface="+mj-lt"/>
              </a:rPr>
              <a:t>	Identify the root word, what does it mean</a:t>
            </a:r>
          </a:p>
          <a:p>
            <a:pPr>
              <a:buNone/>
            </a:pPr>
            <a:r>
              <a:rPr lang="en-US" dirty="0" smtClean="0">
                <a:latin typeface="+mj-lt"/>
              </a:rPr>
              <a:t>	What does the word </a:t>
            </a:r>
            <a:r>
              <a:rPr lang="en-US" dirty="0" err="1" smtClean="0">
                <a:latin typeface="+mj-lt"/>
              </a:rPr>
              <a:t>polyarthritis</a:t>
            </a:r>
            <a:r>
              <a:rPr lang="en-US" dirty="0" smtClean="0">
                <a:latin typeface="+mj-lt"/>
              </a:rPr>
              <a:t> mean?</a:t>
            </a:r>
          </a:p>
          <a:p>
            <a:pPr>
              <a:buNone/>
            </a:pPr>
            <a:endParaRPr lang="en-US" dirty="0" smtClean="0">
              <a:latin typeface="+mj-lt"/>
            </a:endParaRPr>
          </a:p>
          <a:p>
            <a:r>
              <a:rPr lang="en-US" dirty="0" err="1" smtClean="0">
                <a:latin typeface="+mj-lt"/>
              </a:rPr>
              <a:t>Onychectomy</a:t>
            </a:r>
            <a:endParaRPr lang="en-US" dirty="0" smtClean="0">
              <a:latin typeface="+mj-lt"/>
            </a:endParaRPr>
          </a:p>
          <a:p>
            <a:pPr>
              <a:buNone/>
            </a:pPr>
            <a:r>
              <a:rPr lang="en-US" dirty="0" smtClean="0">
                <a:latin typeface="+mj-lt"/>
              </a:rPr>
              <a:t>	The word </a:t>
            </a:r>
            <a:r>
              <a:rPr lang="en-US" dirty="0" err="1" smtClean="0">
                <a:latin typeface="+mj-lt"/>
              </a:rPr>
              <a:t>onych</a:t>
            </a:r>
            <a:r>
              <a:rPr lang="en-US" dirty="0" smtClean="0">
                <a:latin typeface="+mj-lt"/>
              </a:rPr>
              <a:t>/o means nail or claw…is </a:t>
            </a:r>
            <a:r>
              <a:rPr lang="en-US" dirty="0" err="1" smtClean="0">
                <a:latin typeface="+mj-lt"/>
              </a:rPr>
              <a:t>onych</a:t>
            </a:r>
            <a:r>
              <a:rPr lang="en-US" dirty="0" smtClean="0">
                <a:latin typeface="+mj-lt"/>
              </a:rPr>
              <a:t> a prefix, suffix or root word?</a:t>
            </a:r>
          </a:p>
          <a:p>
            <a:pPr>
              <a:buNone/>
            </a:pPr>
            <a:r>
              <a:rPr lang="en-US" dirty="0" smtClean="0">
                <a:latin typeface="+mj-lt"/>
              </a:rPr>
              <a:t>	What does the word mean?</a:t>
            </a:r>
          </a:p>
          <a:p>
            <a:pPr>
              <a:buNone/>
            </a:pPr>
            <a:r>
              <a:rPr lang="en-US" dirty="0" smtClean="0">
                <a:latin typeface="+mj-lt"/>
              </a:rPr>
              <a:t>	What is the “non-medical” word for this in the veterinary clinic?</a:t>
            </a:r>
          </a:p>
          <a:p>
            <a:pPr>
              <a:buNone/>
            </a:pPr>
            <a:r>
              <a:rPr lang="en-US" dirty="0" smtClean="0">
                <a:latin typeface="+mj-lt"/>
              </a:rPr>
              <a:t>	</a:t>
            </a:r>
          </a:p>
          <a:p>
            <a:pPr>
              <a:buNone/>
            </a:pP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Because you asked…</a:t>
            </a:r>
            <a:endParaRPr lang="en-US" dirty="0"/>
          </a:p>
        </p:txBody>
      </p:sp>
      <p:sp>
        <p:nvSpPr>
          <p:cNvPr id="3" name="Content Placeholder 2"/>
          <p:cNvSpPr>
            <a:spLocks noGrp="1"/>
          </p:cNvSpPr>
          <p:nvPr>
            <p:ph idx="1"/>
          </p:nvPr>
        </p:nvSpPr>
        <p:spPr/>
        <p:txBody>
          <a:bodyPr/>
          <a:lstStyle/>
          <a:p>
            <a:r>
              <a:rPr lang="en-US" dirty="0" err="1" smtClean="0"/>
              <a:t>gastrectomy</a:t>
            </a:r>
            <a:endParaRPr lang="en-US" dirty="0"/>
          </a:p>
        </p:txBody>
      </p:sp>
      <p:pic>
        <p:nvPicPr>
          <p:cNvPr id="4" name="Picture 3" descr="partialgasterectomy1.jpg"/>
          <p:cNvPicPr>
            <a:picLocks noChangeAspect="1"/>
          </p:cNvPicPr>
          <p:nvPr/>
        </p:nvPicPr>
        <p:blipFill>
          <a:blip r:embed="rId2" cstate="print"/>
          <a:stretch>
            <a:fillRect/>
          </a:stretch>
        </p:blipFill>
        <p:spPr>
          <a:xfrm>
            <a:off x="762000" y="2895600"/>
            <a:ext cx="3962400" cy="3399837"/>
          </a:xfrm>
          <a:prstGeom prst="rect">
            <a:avLst/>
          </a:prstGeom>
        </p:spPr>
      </p:pic>
      <p:pic>
        <p:nvPicPr>
          <p:cNvPr id="5" name="Picture 4" descr="esophagojejunostomy1.jpg"/>
          <p:cNvPicPr>
            <a:picLocks noChangeAspect="1"/>
          </p:cNvPicPr>
          <p:nvPr/>
        </p:nvPicPr>
        <p:blipFill>
          <a:blip r:embed="rId3" cstate="print"/>
          <a:stretch>
            <a:fillRect/>
          </a:stretch>
        </p:blipFill>
        <p:spPr>
          <a:xfrm>
            <a:off x="4792393" y="1905000"/>
            <a:ext cx="4063881" cy="378142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4389120"/>
          </a:xfrm>
        </p:spPr>
        <p:txBody>
          <a:bodyPr/>
          <a:lstStyle/>
          <a:p>
            <a:pPr>
              <a:buNone/>
            </a:pPr>
            <a:r>
              <a:rPr lang="en-US" dirty="0" smtClean="0">
                <a:latin typeface="+mj-lt"/>
              </a:rPr>
              <a:t>This is what you would call a real bad case of rhinorrhea.</a:t>
            </a:r>
            <a:endParaRPr lang="en-US" dirty="0">
              <a:latin typeface="+mj-lt"/>
            </a:endParaRPr>
          </a:p>
        </p:txBody>
      </p:sp>
      <p:pic>
        <p:nvPicPr>
          <p:cNvPr id="4" name="Picture 3" descr="3260280989_d0e528e621.jpg"/>
          <p:cNvPicPr>
            <a:picLocks noChangeAspect="1"/>
          </p:cNvPicPr>
          <p:nvPr/>
        </p:nvPicPr>
        <p:blipFill>
          <a:blip r:embed="rId2" cstate="print"/>
          <a:stretch>
            <a:fillRect/>
          </a:stretch>
        </p:blipFill>
        <p:spPr>
          <a:xfrm>
            <a:off x="3429000" y="2590800"/>
            <a:ext cx="4851400" cy="363855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 Thursday, Sept 12</a:t>
            </a:r>
            <a:endParaRPr lang="en-US" dirty="0"/>
          </a:p>
        </p:txBody>
      </p:sp>
      <p:sp>
        <p:nvSpPr>
          <p:cNvPr id="3" name="Content Placeholder 2"/>
          <p:cNvSpPr>
            <a:spLocks noGrp="1"/>
          </p:cNvSpPr>
          <p:nvPr>
            <p:ph idx="1"/>
          </p:nvPr>
        </p:nvSpPr>
        <p:spPr>
          <a:xfrm>
            <a:off x="228600" y="1935480"/>
            <a:ext cx="8763000" cy="4389120"/>
          </a:xfrm>
        </p:spPr>
        <p:txBody>
          <a:bodyPr/>
          <a:lstStyle/>
          <a:p>
            <a:r>
              <a:rPr lang="en-US" dirty="0" smtClean="0">
                <a:latin typeface="+mj-lt"/>
              </a:rPr>
              <a:t>A 5 year old male neutered cat is presented to a veterinary clinic with ________________(painful urination) and _______________________(scant urine production).  The cat is found to have an obstruction of the urethra.  The cat is anesthetized, and a urinary catheter is passed.  Urine is collected for a ________________________(breakdown of urine into its components).  In addition the cat is treated for </a:t>
            </a:r>
          </a:p>
          <a:p>
            <a:pPr>
              <a:buNone/>
            </a:pPr>
            <a:r>
              <a:rPr lang="en-US" dirty="0" smtClean="0">
                <a:latin typeface="+mj-lt"/>
              </a:rPr>
              <a:t>   __________________________(inflammation of the urinary bladder.</a:t>
            </a:r>
            <a:endParaRPr lang="en-US" dirty="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Bell Work Monday, Sept 16</a:t>
            </a:r>
            <a:endParaRPr lang="en-US" dirty="0"/>
          </a:p>
        </p:txBody>
      </p:sp>
      <p:sp>
        <p:nvSpPr>
          <p:cNvPr id="3" name="Content Placeholder 2"/>
          <p:cNvSpPr>
            <a:spLocks noGrp="1"/>
          </p:cNvSpPr>
          <p:nvPr>
            <p:ph idx="1"/>
          </p:nvPr>
        </p:nvSpPr>
        <p:spPr>
          <a:xfrm>
            <a:off x="457200" y="1066800"/>
            <a:ext cx="8229600" cy="1371600"/>
          </a:xfrm>
        </p:spPr>
        <p:txBody>
          <a:bodyPr>
            <a:normAutofit/>
          </a:bodyPr>
          <a:lstStyle/>
          <a:p>
            <a:pPr>
              <a:buNone/>
            </a:pPr>
            <a:r>
              <a:rPr lang="en-US" dirty="0" smtClean="0"/>
              <a:t>Tyler, a neutered male 8-year old Border Collie, was  brought into the clinic and was diagnosed with </a:t>
            </a:r>
            <a:r>
              <a:rPr lang="en-US" u="sng" dirty="0" smtClean="0"/>
              <a:t>bilateral</a:t>
            </a:r>
            <a:r>
              <a:rPr lang="en-US" dirty="0" smtClean="0"/>
              <a:t> hip </a:t>
            </a:r>
            <a:r>
              <a:rPr lang="en-US" u="sng" dirty="0" smtClean="0"/>
              <a:t>dysplasia</a:t>
            </a:r>
            <a:r>
              <a:rPr lang="en-US" dirty="0" smtClean="0"/>
              <a:t>.</a:t>
            </a:r>
          </a:p>
          <a:p>
            <a:pPr>
              <a:buNone/>
            </a:pPr>
            <a:endParaRPr lang="en-US" sz="2800" dirty="0" smtClean="0">
              <a:latin typeface="+mj-lt"/>
            </a:endParaRPr>
          </a:p>
          <a:p>
            <a:pPr>
              <a:buNone/>
            </a:pPr>
            <a:endParaRPr lang="en-US" sz="2800" dirty="0" smtClean="0">
              <a:latin typeface="+mj-lt"/>
            </a:endParaRPr>
          </a:p>
          <a:p>
            <a:pPr>
              <a:buNone/>
            </a:pPr>
            <a:endParaRPr lang="en-US" dirty="0" smtClean="0"/>
          </a:p>
          <a:p>
            <a:pPr>
              <a:buNone/>
            </a:pPr>
            <a:endParaRPr lang="en-US" dirty="0" smtClean="0"/>
          </a:p>
        </p:txBody>
      </p:sp>
      <p:pic>
        <p:nvPicPr>
          <p:cNvPr id="1026" name="Picture 2" descr="C:\Users\Admin\Desktop\case_study_tyler_1.jpg"/>
          <p:cNvPicPr>
            <a:picLocks noChangeAspect="1" noChangeArrowheads="1"/>
          </p:cNvPicPr>
          <p:nvPr/>
        </p:nvPicPr>
        <p:blipFill>
          <a:blip r:embed="rId2" cstate="print"/>
          <a:srcRect/>
          <a:stretch>
            <a:fillRect/>
          </a:stretch>
        </p:blipFill>
        <p:spPr bwMode="auto">
          <a:xfrm>
            <a:off x="4419600" y="1981200"/>
            <a:ext cx="3651324" cy="4697016"/>
          </a:xfrm>
          <a:prstGeom prst="rect">
            <a:avLst/>
          </a:prstGeom>
          <a:noFill/>
        </p:spPr>
      </p:pic>
      <p:sp>
        <p:nvSpPr>
          <p:cNvPr id="5" name="TextBox 4"/>
          <p:cNvSpPr txBox="1"/>
          <p:nvPr/>
        </p:nvSpPr>
        <p:spPr>
          <a:xfrm>
            <a:off x="304800" y="2590800"/>
            <a:ext cx="3505200" cy="2031325"/>
          </a:xfrm>
          <a:prstGeom prst="rect">
            <a:avLst/>
          </a:prstGeom>
          <a:noFill/>
        </p:spPr>
        <p:txBody>
          <a:bodyPr wrap="square" rtlCol="0">
            <a:spAutoFit/>
          </a:bodyPr>
          <a:lstStyle/>
          <a:p>
            <a:pPr>
              <a:buNone/>
            </a:pPr>
            <a:r>
              <a:rPr lang="en-US" dirty="0" smtClean="0"/>
              <a:t>Bi-  means two</a:t>
            </a:r>
          </a:p>
          <a:p>
            <a:pPr>
              <a:buNone/>
            </a:pPr>
            <a:r>
              <a:rPr lang="en-US" dirty="0" smtClean="0"/>
              <a:t>Lateral – directional term that means away from the “midline”</a:t>
            </a:r>
          </a:p>
          <a:p>
            <a:pPr>
              <a:buNone/>
            </a:pPr>
            <a:r>
              <a:rPr lang="en-US" dirty="0" err="1" smtClean="0"/>
              <a:t>Dys</a:t>
            </a:r>
            <a:r>
              <a:rPr lang="en-US" dirty="0" smtClean="0"/>
              <a:t> – bad, painful, difficult, </a:t>
            </a:r>
          </a:p>
          <a:p>
            <a:pPr>
              <a:buNone/>
            </a:pPr>
            <a:r>
              <a:rPr lang="en-US" dirty="0" smtClean="0"/>
              <a:t>abnormal</a:t>
            </a:r>
          </a:p>
          <a:p>
            <a:pPr>
              <a:buNone/>
            </a:pPr>
            <a:r>
              <a:rPr lang="en-US" dirty="0" smtClean="0"/>
              <a:t>-</a:t>
            </a:r>
            <a:r>
              <a:rPr lang="en-US" dirty="0" err="1" smtClean="0"/>
              <a:t>plasia</a:t>
            </a:r>
            <a:r>
              <a:rPr lang="en-US" dirty="0" smtClean="0"/>
              <a:t>-development or </a:t>
            </a:r>
          </a:p>
          <a:p>
            <a:pPr>
              <a:buNone/>
            </a:pPr>
            <a:r>
              <a:rPr lang="en-US" dirty="0" smtClean="0"/>
              <a:t>formation</a:t>
            </a:r>
          </a:p>
        </p:txBody>
      </p:sp>
      <p:sp>
        <p:nvSpPr>
          <p:cNvPr id="6" name="TextBox 5"/>
          <p:cNvSpPr txBox="1"/>
          <p:nvPr/>
        </p:nvSpPr>
        <p:spPr>
          <a:xfrm>
            <a:off x="5029200" y="3581400"/>
            <a:ext cx="1066800" cy="369332"/>
          </a:xfrm>
          <a:prstGeom prst="rect">
            <a:avLst/>
          </a:prstGeom>
          <a:noFill/>
        </p:spPr>
        <p:txBody>
          <a:bodyPr wrap="square" rtlCol="0">
            <a:spAutoFit/>
          </a:bodyPr>
          <a:lstStyle/>
          <a:p>
            <a:r>
              <a:rPr lang="en-US" dirty="0" smtClean="0">
                <a:solidFill>
                  <a:schemeClr val="bg1"/>
                </a:solidFill>
              </a:rPr>
              <a:t>lateral</a:t>
            </a:r>
            <a:endParaRPr lang="en-US" dirty="0">
              <a:solidFill>
                <a:schemeClr val="bg1"/>
              </a:solidFill>
            </a:endParaRPr>
          </a:p>
        </p:txBody>
      </p:sp>
      <p:cxnSp>
        <p:nvCxnSpPr>
          <p:cNvPr id="15" name="Straight Arrow Connector 14"/>
          <p:cNvCxnSpPr/>
          <p:nvPr/>
        </p:nvCxnSpPr>
        <p:spPr>
          <a:xfrm flipH="1">
            <a:off x="5029200" y="3962400"/>
            <a:ext cx="762000" cy="0"/>
          </a:xfrm>
          <a:prstGeom prst="straightConnector1">
            <a:avLst/>
          </a:prstGeom>
          <a:ln>
            <a:solidFill>
              <a:schemeClr val="bg1"/>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026" idx="0"/>
          </p:cNvCxnSpPr>
          <p:nvPr/>
        </p:nvCxnSpPr>
        <p:spPr>
          <a:xfrm>
            <a:off x="6245262" y="1981200"/>
            <a:ext cx="993738" cy="4724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867400" y="2590800"/>
            <a:ext cx="1219200" cy="369332"/>
          </a:xfrm>
          <a:prstGeom prst="rect">
            <a:avLst/>
          </a:prstGeom>
          <a:noFill/>
        </p:spPr>
        <p:txBody>
          <a:bodyPr wrap="square" rtlCol="0">
            <a:spAutoFit/>
          </a:bodyPr>
          <a:lstStyle/>
          <a:p>
            <a:r>
              <a:rPr lang="en-US" dirty="0" smtClean="0">
                <a:solidFill>
                  <a:schemeClr val="bg1"/>
                </a:solidFill>
              </a:rPr>
              <a:t>midline</a:t>
            </a:r>
            <a:endParaRPr lang="en-US" dirty="0">
              <a:solidFill>
                <a:schemeClr val="bg1"/>
              </a:solidFill>
            </a:endParaRPr>
          </a:p>
        </p:txBody>
      </p:sp>
      <p:pic>
        <p:nvPicPr>
          <p:cNvPr id="19" name="Picture 18" descr="BorderCollieWynne7Years3.JPG"/>
          <p:cNvPicPr>
            <a:picLocks noChangeAspect="1"/>
          </p:cNvPicPr>
          <p:nvPr/>
        </p:nvPicPr>
        <p:blipFill>
          <a:blip r:embed="rId3" cstate="print"/>
          <a:stretch>
            <a:fillRect/>
          </a:stretch>
        </p:blipFill>
        <p:spPr>
          <a:xfrm>
            <a:off x="2667000" y="4611370"/>
            <a:ext cx="1581150" cy="2060766"/>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-logy, the study of</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Physiology-study of how things function</a:t>
            </a:r>
          </a:p>
          <a:p>
            <a:r>
              <a:rPr lang="en-US" dirty="0" smtClean="0"/>
              <a:t>Pathology-study of nature, causes, development of abnormal conditions</a:t>
            </a:r>
          </a:p>
          <a:p>
            <a:r>
              <a:rPr lang="en-US" dirty="0" smtClean="0"/>
              <a:t>Pathophysiology-the study of changes in function caused by death</a:t>
            </a:r>
          </a:p>
          <a:p>
            <a:r>
              <a:rPr lang="en-US" dirty="0" smtClean="0"/>
              <a:t>Etiology-the study of disease</a:t>
            </a:r>
          </a:p>
          <a:p>
            <a:r>
              <a:rPr lang="en-US" dirty="0" smtClean="0"/>
              <a:t>Cytology-the study of cells</a:t>
            </a:r>
          </a:p>
          <a:p>
            <a:r>
              <a:rPr lang="en-US" dirty="0" smtClean="0"/>
              <a:t>Histology-the study of tissues</a:t>
            </a:r>
          </a:p>
          <a:p>
            <a:pPr lvl="1"/>
            <a:r>
              <a:rPr lang="en-US" dirty="0" smtClean="0"/>
              <a:t>Histopath   (-path/o  and –pathy mean disease)</a:t>
            </a:r>
          </a:p>
          <a:p>
            <a:pPr lvl="1"/>
            <a:r>
              <a:rPr lang="en-US" dirty="0" smtClean="0"/>
              <a:t>Histopathology</a:t>
            </a:r>
          </a:p>
          <a:p>
            <a:pPr lvl="1"/>
            <a:r>
              <a:rPr lang="en-US" dirty="0" smtClean="0"/>
              <a:t>-opsy (view of)    Bi/o- (life)  Biopsy</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Bell Work Tuesday, Sept 17</a:t>
            </a:r>
            <a:endParaRPr lang="en-US" dirty="0"/>
          </a:p>
        </p:txBody>
      </p:sp>
      <p:sp>
        <p:nvSpPr>
          <p:cNvPr id="3" name="Content Placeholder 2"/>
          <p:cNvSpPr>
            <a:spLocks noGrp="1"/>
          </p:cNvSpPr>
          <p:nvPr>
            <p:ph idx="1"/>
          </p:nvPr>
        </p:nvSpPr>
        <p:spPr>
          <a:xfrm>
            <a:off x="457200" y="2590800"/>
            <a:ext cx="8229600" cy="2895600"/>
          </a:xfrm>
        </p:spPr>
        <p:txBody>
          <a:bodyPr>
            <a:normAutofit fontScale="77500" lnSpcReduction="20000"/>
          </a:bodyPr>
          <a:lstStyle/>
          <a:p>
            <a:r>
              <a:rPr lang="en-US" b="1" dirty="0" smtClean="0"/>
              <a:t/>
            </a:r>
            <a:br>
              <a:rPr lang="en-US" b="1" dirty="0" smtClean="0"/>
            </a:br>
            <a:r>
              <a:rPr lang="en-US" dirty="0" smtClean="0">
                <a:latin typeface="Andalus" pitchFamily="2" charset="-78"/>
                <a:cs typeface="Andalus" pitchFamily="2" charset="-78"/>
              </a:rPr>
              <a:t>Approximately 50% of dogs with </a:t>
            </a:r>
            <a:r>
              <a:rPr lang="en-US" u="sng" dirty="0" smtClean="0">
                <a:solidFill>
                  <a:srgbClr val="FF0000"/>
                </a:solidFill>
                <a:latin typeface="Andalus" pitchFamily="2" charset="-78"/>
                <a:cs typeface="Andalus" pitchFamily="2" charset="-78"/>
              </a:rPr>
              <a:t>pyometritis</a:t>
            </a:r>
            <a:r>
              <a:rPr lang="en-US" dirty="0" smtClean="0">
                <a:latin typeface="Andalus" pitchFamily="2" charset="-78"/>
                <a:cs typeface="Andalus" pitchFamily="2" charset="-78"/>
              </a:rPr>
              <a:t> present with </a:t>
            </a:r>
            <a:r>
              <a:rPr lang="en-US" u="sng" dirty="0" smtClean="0">
                <a:solidFill>
                  <a:srgbClr val="FF0000"/>
                </a:solidFill>
                <a:latin typeface="Andalus" pitchFamily="2" charset="-78"/>
                <a:cs typeface="Andalus" pitchFamily="2" charset="-78"/>
              </a:rPr>
              <a:t>polyuria</a:t>
            </a:r>
            <a:r>
              <a:rPr lang="en-US" dirty="0" smtClean="0">
                <a:latin typeface="Andalus" pitchFamily="2" charset="-78"/>
                <a:cs typeface="Andalus" pitchFamily="2" charset="-78"/>
              </a:rPr>
              <a:t> / </a:t>
            </a:r>
            <a:r>
              <a:rPr lang="en-US" u="sng" dirty="0" smtClean="0">
                <a:solidFill>
                  <a:srgbClr val="FF0000"/>
                </a:solidFill>
                <a:latin typeface="Andalus" pitchFamily="2" charset="-78"/>
                <a:cs typeface="Andalus" pitchFamily="2" charset="-78"/>
              </a:rPr>
              <a:t>polydypsia.</a:t>
            </a:r>
            <a:r>
              <a:rPr lang="en-US" dirty="0" smtClean="0">
                <a:latin typeface="Andalus" pitchFamily="2" charset="-78"/>
                <a:cs typeface="Andalus" pitchFamily="2" charset="-78"/>
              </a:rPr>
              <a:t>   These renal manifestations are poorly understood but may result from </a:t>
            </a:r>
            <a:r>
              <a:rPr lang="en-US" u="sng" dirty="0" smtClean="0">
                <a:solidFill>
                  <a:srgbClr val="FF0000"/>
                </a:solidFill>
                <a:latin typeface="Andalus" pitchFamily="2" charset="-78"/>
                <a:cs typeface="Andalus" pitchFamily="2" charset="-78"/>
              </a:rPr>
              <a:t>prerenal</a:t>
            </a:r>
            <a:r>
              <a:rPr lang="en-US" dirty="0" smtClean="0">
                <a:latin typeface="Andalus" pitchFamily="2" charset="-78"/>
                <a:cs typeface="Andalus" pitchFamily="2" charset="-78"/>
              </a:rPr>
              <a:t> </a:t>
            </a:r>
            <a:r>
              <a:rPr lang="en-US" u="sng" dirty="0" smtClean="0">
                <a:solidFill>
                  <a:srgbClr val="FF0000"/>
                </a:solidFill>
                <a:latin typeface="Andalus" pitchFamily="2" charset="-78"/>
                <a:cs typeface="Andalus" pitchFamily="2" charset="-78"/>
              </a:rPr>
              <a:t>azotemia</a:t>
            </a:r>
            <a:r>
              <a:rPr lang="en-US" dirty="0" smtClean="0">
                <a:latin typeface="Andalus" pitchFamily="2" charset="-78"/>
                <a:cs typeface="Andalus" pitchFamily="2" charset="-78"/>
              </a:rPr>
              <a:t> secondary to dehydration and/or shock...</a:t>
            </a:r>
          </a:p>
          <a:p>
            <a:endParaRPr lang="en-US" dirty="0" smtClean="0">
              <a:latin typeface="Andalus" pitchFamily="2" charset="-78"/>
              <a:cs typeface="Andalus" pitchFamily="2" charset="-78"/>
            </a:endParaRPr>
          </a:p>
          <a:p>
            <a:endParaRPr lang="en-US" dirty="0" smtClean="0">
              <a:latin typeface="Andalus" pitchFamily="2" charset="-78"/>
              <a:cs typeface="Andalus" pitchFamily="2" charset="-78"/>
            </a:endParaRPr>
          </a:p>
          <a:p>
            <a:r>
              <a:rPr lang="en-US" dirty="0" err="1" smtClean="0">
                <a:latin typeface="Andalus" pitchFamily="2" charset="-78"/>
                <a:cs typeface="Andalus" pitchFamily="2" charset="-78"/>
              </a:rPr>
              <a:t>Azot</a:t>
            </a:r>
            <a:r>
              <a:rPr lang="en-US" dirty="0" smtClean="0">
                <a:latin typeface="Andalus" pitchFamily="2" charset="-78"/>
                <a:cs typeface="Andalus" pitchFamily="2" charset="-78"/>
              </a:rPr>
              <a:t>/o- urea, nitrogen (a waste/ by product of inefficient filtering by the kidneys)</a:t>
            </a:r>
          </a:p>
          <a:p>
            <a:r>
              <a:rPr lang="en-US" dirty="0" err="1" smtClean="0">
                <a:latin typeface="Andalus" pitchFamily="2" charset="-78"/>
                <a:cs typeface="Andalus" pitchFamily="2" charset="-78"/>
              </a:rPr>
              <a:t>Metri</a:t>
            </a:r>
            <a:r>
              <a:rPr lang="en-US" dirty="0" smtClean="0">
                <a:latin typeface="Andalus" pitchFamily="2" charset="-78"/>
                <a:cs typeface="Andalus" pitchFamily="2" charset="-78"/>
              </a:rPr>
              <a:t>/o - uterus</a:t>
            </a:r>
            <a:endParaRPr lang="en-US" dirty="0">
              <a:latin typeface="Andalus" pitchFamily="2" charset="-78"/>
              <a:cs typeface="Andalus" pitchFamily="2" charset="-78"/>
            </a:endParaRPr>
          </a:p>
        </p:txBody>
      </p:sp>
      <p:sp>
        <p:nvSpPr>
          <p:cNvPr id="4" name="TextBox 3"/>
          <p:cNvSpPr txBox="1"/>
          <p:nvPr/>
        </p:nvSpPr>
        <p:spPr>
          <a:xfrm>
            <a:off x="381000" y="1600200"/>
            <a:ext cx="8305800" cy="923330"/>
          </a:xfrm>
          <a:prstGeom prst="rect">
            <a:avLst/>
          </a:prstGeom>
          <a:noFill/>
        </p:spPr>
        <p:txBody>
          <a:bodyPr wrap="square" rtlCol="0">
            <a:spAutoFit/>
          </a:bodyPr>
          <a:lstStyle/>
          <a:p>
            <a:r>
              <a:rPr lang="en-US" dirty="0" smtClean="0"/>
              <a:t>"Maggie" was lethargic and anorexic for a few days.   However, the owner complained that she was drinking and urinating a lot.   "Maggie" had also been "in heat" last month</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r>
              <a:rPr lang="en-US" dirty="0" err="1" smtClean="0"/>
              <a:t>Afebrile</a:t>
            </a:r>
            <a:endParaRPr lang="en-US" dirty="0" smtClean="0"/>
          </a:p>
          <a:p>
            <a:r>
              <a:rPr lang="en-US" dirty="0" smtClean="0"/>
              <a:t>Epidermis</a:t>
            </a:r>
          </a:p>
          <a:p>
            <a:r>
              <a:rPr lang="en-US" dirty="0" smtClean="0"/>
              <a:t>Ectoderm</a:t>
            </a:r>
          </a:p>
          <a:p>
            <a:r>
              <a:rPr lang="en-US" dirty="0" smtClean="0"/>
              <a:t>Epidermis</a:t>
            </a:r>
          </a:p>
          <a:p>
            <a:r>
              <a:rPr lang="en-US" dirty="0" err="1" smtClean="0"/>
              <a:t>Eupnea</a:t>
            </a:r>
            <a:r>
              <a:rPr lang="en-US" dirty="0" smtClean="0"/>
              <a:t>   (-</a:t>
            </a:r>
            <a:r>
              <a:rPr lang="en-US" dirty="0" err="1" smtClean="0"/>
              <a:t>pnea</a:t>
            </a:r>
            <a:r>
              <a:rPr lang="en-US" dirty="0" smtClean="0"/>
              <a:t> = breathing)</a:t>
            </a:r>
          </a:p>
          <a:p>
            <a:r>
              <a:rPr lang="en-US" dirty="0" err="1" smtClean="0"/>
              <a:t>Infraorbital</a:t>
            </a:r>
            <a:endParaRPr lang="en-US" dirty="0" smtClean="0"/>
          </a:p>
          <a:p>
            <a:r>
              <a:rPr lang="en-US" dirty="0" err="1" smtClean="0"/>
              <a:t>Intercostal</a:t>
            </a:r>
            <a:r>
              <a:rPr lang="en-US" dirty="0" smtClean="0"/>
              <a:t> (cost/o ribs)</a:t>
            </a:r>
          </a:p>
          <a:p>
            <a:r>
              <a:rPr lang="en-US" dirty="0" smtClean="0"/>
              <a:t>Intraocular</a:t>
            </a:r>
          </a:p>
          <a:p>
            <a:r>
              <a:rPr lang="en-US" dirty="0" smtClean="0"/>
              <a:t>Metacarpus</a:t>
            </a:r>
          </a:p>
          <a:p>
            <a:r>
              <a:rPr lang="en-US" dirty="0" err="1" smtClean="0"/>
              <a:t>Percutaneos</a:t>
            </a:r>
            <a:r>
              <a:rPr lang="en-US" dirty="0" smtClean="0"/>
              <a:t>  </a:t>
            </a:r>
            <a:r>
              <a:rPr lang="en-US" dirty="0" err="1" smtClean="0"/>
              <a:t>tracheostomy</a:t>
            </a:r>
            <a:r>
              <a:rPr lang="en-US" dirty="0" smtClean="0"/>
              <a:t>, </a:t>
            </a:r>
          </a:p>
          <a:p>
            <a:pPr>
              <a:buNone/>
            </a:pPr>
            <a:r>
              <a:rPr lang="en-US" dirty="0" smtClean="0"/>
              <a:t>	also </a:t>
            </a:r>
            <a:r>
              <a:rPr lang="en-US" dirty="0" err="1" smtClean="0"/>
              <a:t>percutaneous</a:t>
            </a:r>
            <a:r>
              <a:rPr lang="en-US" dirty="0" smtClean="0"/>
              <a:t> </a:t>
            </a:r>
            <a:r>
              <a:rPr lang="en-US" dirty="0" err="1" smtClean="0"/>
              <a:t>nephrostomy</a:t>
            </a:r>
            <a:endParaRPr lang="en-US" dirty="0" smtClean="0"/>
          </a:p>
          <a:p>
            <a:r>
              <a:rPr lang="en-US" dirty="0" smtClean="0"/>
              <a:t>polycystic</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28600" y="1371600"/>
            <a:ext cx="8763000" cy="4389120"/>
          </a:xfrm>
        </p:spPr>
        <p:txBody>
          <a:bodyPr>
            <a:normAutofit/>
          </a:bodyPr>
          <a:lstStyle/>
          <a:p>
            <a:r>
              <a:rPr lang="en-US" sz="3600" dirty="0" smtClean="0"/>
              <a:t>-</a:t>
            </a:r>
            <a:r>
              <a:rPr lang="en-US" sz="3600" dirty="0" err="1" smtClean="0"/>
              <a:t>eal</a:t>
            </a:r>
            <a:r>
              <a:rPr lang="en-US" sz="3600" dirty="0" smtClean="0"/>
              <a:t>	laryng</a:t>
            </a:r>
            <a:r>
              <a:rPr lang="en-US" sz="3600" dirty="0" smtClean="0">
                <a:solidFill>
                  <a:schemeClr val="tx2"/>
                </a:solidFill>
                <a:effectLst>
                  <a:outerShdw blurRad="38100" dist="38100" dir="2700000" algn="tl">
                    <a:srgbClr val="000000">
                      <a:alpha val="43137"/>
                    </a:srgbClr>
                  </a:outerShdw>
                </a:effectLst>
              </a:rPr>
              <a:t>eal</a:t>
            </a:r>
            <a:r>
              <a:rPr lang="en-US" sz="3600" dirty="0" smtClean="0"/>
              <a:t>		</a:t>
            </a:r>
            <a:r>
              <a:rPr lang="en-US" sz="3200" dirty="0" smtClean="0"/>
              <a:t>pertaining to larynx</a:t>
            </a:r>
          </a:p>
          <a:p>
            <a:r>
              <a:rPr lang="en-US" sz="3600" dirty="0" smtClean="0"/>
              <a:t>-</a:t>
            </a:r>
            <a:r>
              <a:rPr lang="en-US" sz="3600" dirty="0" err="1" smtClean="0"/>
              <a:t>ic</a:t>
            </a:r>
            <a:r>
              <a:rPr lang="en-US" sz="3600" dirty="0" smtClean="0"/>
              <a:t>		enter</a:t>
            </a:r>
            <a:r>
              <a:rPr lang="en-US" sz="3600" dirty="0" smtClean="0">
                <a:solidFill>
                  <a:schemeClr val="tx2"/>
                </a:solidFill>
                <a:effectLst>
                  <a:outerShdw blurRad="38100" dist="38100" dir="2700000" algn="tl">
                    <a:srgbClr val="000000">
                      <a:alpha val="43137"/>
                    </a:srgbClr>
                  </a:outerShdw>
                </a:effectLst>
              </a:rPr>
              <a:t>ic</a:t>
            </a:r>
            <a:r>
              <a:rPr lang="en-US" sz="3200" dirty="0" smtClean="0"/>
              <a:t>		</a:t>
            </a:r>
            <a:r>
              <a:rPr lang="en-US" sz="2800" dirty="0" smtClean="0"/>
              <a:t>pertaining to intestines</a:t>
            </a:r>
          </a:p>
          <a:p>
            <a:r>
              <a:rPr lang="en-US" sz="3600" dirty="0" smtClean="0"/>
              <a:t>-</a:t>
            </a:r>
            <a:r>
              <a:rPr lang="en-US" sz="3600" dirty="0" err="1" smtClean="0"/>
              <a:t>ine</a:t>
            </a:r>
            <a:r>
              <a:rPr lang="en-US" sz="3600" dirty="0" smtClean="0"/>
              <a:t>	uter</a:t>
            </a:r>
            <a:r>
              <a:rPr lang="en-US" sz="3600" dirty="0" smtClean="0">
                <a:solidFill>
                  <a:schemeClr val="tx2"/>
                </a:solidFill>
                <a:effectLst>
                  <a:outerShdw blurRad="38100" dist="38100" dir="2700000" algn="tl">
                    <a:srgbClr val="000000">
                      <a:alpha val="43137"/>
                    </a:srgbClr>
                  </a:outerShdw>
                </a:effectLst>
              </a:rPr>
              <a:t>ine</a:t>
            </a:r>
            <a:r>
              <a:rPr lang="en-US" sz="3200" dirty="0" smtClean="0"/>
              <a:t>		</a:t>
            </a:r>
            <a:r>
              <a:rPr lang="en-US" sz="2800" dirty="0" smtClean="0"/>
              <a:t>pertaining to uterus</a:t>
            </a:r>
          </a:p>
          <a:p>
            <a:r>
              <a:rPr lang="en-US" sz="3600" dirty="0" smtClean="0"/>
              <a:t>-</a:t>
            </a:r>
            <a:r>
              <a:rPr lang="en-US" sz="3600" dirty="0" err="1" smtClean="0"/>
              <a:t>ous</a:t>
            </a:r>
            <a:r>
              <a:rPr lang="en-US" sz="3600" dirty="0" smtClean="0"/>
              <a:t>	</a:t>
            </a:r>
            <a:r>
              <a:rPr lang="en-US" sz="3600" dirty="0" err="1" smtClean="0"/>
              <a:t>cutane</a:t>
            </a:r>
            <a:r>
              <a:rPr lang="en-US" sz="3600" dirty="0" err="1" smtClean="0">
                <a:solidFill>
                  <a:schemeClr val="tx2"/>
                </a:solidFill>
                <a:effectLst>
                  <a:outerShdw blurRad="38100" dist="38100" dir="2700000" algn="tl">
                    <a:srgbClr val="000000">
                      <a:alpha val="43137"/>
                    </a:srgbClr>
                  </a:outerShdw>
                </a:effectLst>
              </a:rPr>
              <a:t>ous</a:t>
            </a:r>
            <a:r>
              <a:rPr lang="en-US" sz="3600" dirty="0" smtClean="0">
                <a:solidFill>
                  <a:schemeClr val="tx2"/>
                </a:solidFill>
                <a:effectLst>
                  <a:outerShdw blurRad="38100" dist="38100" dir="2700000" algn="tl">
                    <a:srgbClr val="000000">
                      <a:alpha val="43137"/>
                    </a:srgbClr>
                  </a:outerShdw>
                </a:effectLst>
              </a:rPr>
              <a:t>	</a:t>
            </a:r>
            <a:r>
              <a:rPr lang="en-US" sz="2800" dirty="0" smtClean="0"/>
              <a:t>pertaining to the skin</a:t>
            </a:r>
          </a:p>
          <a:p>
            <a:r>
              <a:rPr lang="en-US" sz="3600" dirty="0" smtClean="0"/>
              <a:t>-tic	</a:t>
            </a:r>
            <a:r>
              <a:rPr lang="en-US" sz="3600" dirty="0" err="1" smtClean="0"/>
              <a:t>nephro</a:t>
            </a:r>
            <a:r>
              <a:rPr lang="en-US" sz="3600" dirty="0" err="1" smtClean="0">
                <a:solidFill>
                  <a:schemeClr val="tx2"/>
                </a:solidFill>
                <a:effectLst>
                  <a:outerShdw blurRad="38100" dist="38100" dir="2700000" algn="tl">
                    <a:srgbClr val="000000">
                      <a:alpha val="43137"/>
                    </a:srgbClr>
                  </a:outerShdw>
                </a:effectLst>
              </a:rPr>
              <a:t>tic</a:t>
            </a:r>
            <a:r>
              <a:rPr lang="en-US" sz="3600" dirty="0" smtClean="0"/>
              <a:t>	</a:t>
            </a:r>
            <a:r>
              <a:rPr lang="en-US" sz="2800" dirty="0" smtClean="0"/>
              <a:t>pertaining to the kidneys</a:t>
            </a:r>
            <a:endParaRPr 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3581400"/>
          </a:xfrm>
        </p:spPr>
        <p:txBody>
          <a:bodyPr/>
          <a:lstStyle/>
          <a:p>
            <a:r>
              <a:rPr lang="en-US" dirty="0" smtClean="0"/>
              <a:t>Polycystic kidneys</a:t>
            </a:r>
            <a:endParaRPr lang="en-US" dirty="0"/>
          </a:p>
        </p:txBody>
      </p:sp>
      <p:sp>
        <p:nvSpPr>
          <p:cNvPr id="6" name="TextBox 5"/>
          <p:cNvSpPr txBox="1"/>
          <p:nvPr/>
        </p:nvSpPr>
        <p:spPr>
          <a:xfrm>
            <a:off x="228600" y="533400"/>
            <a:ext cx="8229600" cy="1977464"/>
          </a:xfrm>
          <a:prstGeom prst="rect">
            <a:avLst/>
          </a:prstGeom>
          <a:noFill/>
        </p:spPr>
        <p:txBody>
          <a:bodyPr wrap="square" rtlCol="0">
            <a:spAutoFit/>
          </a:bodyPr>
          <a:lstStyle/>
          <a:p>
            <a:r>
              <a:rPr lang="en-US" sz="1400" b="1" dirty="0" smtClean="0"/>
              <a:t>What is polycystic kidney disease?</a:t>
            </a:r>
            <a:endParaRPr lang="en-US" sz="1400" dirty="0" smtClean="0"/>
          </a:p>
          <a:p>
            <a:r>
              <a:rPr lang="en-US" sz="1400" dirty="0" smtClean="0"/>
              <a:t>Polycystic kidney disease is an inherited condition that causes multiple cysts (pockets of fluid) to form in the kidneys. These cysts are present from birth. They start out very small but they grow larger with time and may eventually severely disrupt the kidney; when that happens the kidney can no longer work and kidney failure develops. The cysts usually grow quite slowly, so most affected cats will not show any signs of kidney disease until relatively late in life, typically at around seven or eight years old, or even into older age. However, in some cats kidney failure will occur at a much younger age and at the moment there is no way of predicting how rapidly the disease will progress in any particular cat.</a:t>
            </a:r>
          </a:p>
          <a:p>
            <a:endParaRPr lang="en-US" sz="1050" dirty="0"/>
          </a:p>
        </p:txBody>
      </p:sp>
      <p:pic>
        <p:nvPicPr>
          <p:cNvPr id="7" name="Picture 6" descr="polycystic_kidney.jpg"/>
          <p:cNvPicPr>
            <a:picLocks noChangeAspect="1"/>
          </p:cNvPicPr>
          <p:nvPr/>
        </p:nvPicPr>
        <p:blipFill>
          <a:blip r:embed="rId2" cstate="print"/>
          <a:stretch>
            <a:fillRect/>
          </a:stretch>
        </p:blipFill>
        <p:spPr>
          <a:xfrm>
            <a:off x="152400" y="3810000"/>
            <a:ext cx="3676650" cy="2924175"/>
          </a:xfrm>
          <a:prstGeom prst="rect">
            <a:avLst/>
          </a:prstGeom>
        </p:spPr>
      </p:pic>
      <p:pic>
        <p:nvPicPr>
          <p:cNvPr id="8" name="Picture 7" descr="Polycystic_kidneys,_gross_pathology_20G0027_lores.jpg"/>
          <p:cNvPicPr>
            <a:picLocks noChangeAspect="1"/>
          </p:cNvPicPr>
          <p:nvPr/>
        </p:nvPicPr>
        <p:blipFill>
          <a:blip r:embed="rId3" cstate="print"/>
          <a:stretch>
            <a:fillRect/>
          </a:stretch>
        </p:blipFill>
        <p:spPr>
          <a:xfrm>
            <a:off x="3429000" y="2286000"/>
            <a:ext cx="2977838" cy="2075978"/>
          </a:xfrm>
          <a:prstGeom prst="rect">
            <a:avLst/>
          </a:prstGeom>
        </p:spPr>
      </p:pic>
      <p:pic>
        <p:nvPicPr>
          <p:cNvPr id="5" name="Picture 4" descr="persian_kitten.jpg"/>
          <p:cNvPicPr>
            <a:picLocks noChangeAspect="1"/>
          </p:cNvPicPr>
          <p:nvPr/>
        </p:nvPicPr>
        <p:blipFill>
          <a:blip r:embed="rId4" cstate="print"/>
          <a:stretch>
            <a:fillRect/>
          </a:stretch>
        </p:blipFill>
        <p:spPr>
          <a:xfrm>
            <a:off x="6172200" y="2819400"/>
            <a:ext cx="2693849" cy="32766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10000"/>
          </a:bodyPr>
          <a:lstStyle/>
          <a:p>
            <a:r>
              <a:rPr lang="en-US" dirty="0" smtClean="0"/>
              <a:t>Seizures may be broadly categorized as having either an </a:t>
            </a:r>
            <a:r>
              <a:rPr lang="en-US" u="sng" dirty="0" smtClean="0"/>
              <a:t>intracranial</a:t>
            </a:r>
            <a:r>
              <a:rPr lang="en-US" dirty="0" smtClean="0"/>
              <a:t> or </a:t>
            </a:r>
            <a:r>
              <a:rPr lang="en-US" u="sng" dirty="0" err="1" smtClean="0"/>
              <a:t>extracranial</a:t>
            </a:r>
            <a:r>
              <a:rPr lang="en-US" dirty="0" smtClean="0"/>
              <a:t> cause.</a:t>
            </a:r>
          </a:p>
          <a:p>
            <a:r>
              <a:rPr lang="en-US" dirty="0" smtClean="0"/>
              <a:t>Intracranial causes include tumors, </a:t>
            </a:r>
            <a:r>
              <a:rPr lang="en-US" u="sng" dirty="0" smtClean="0"/>
              <a:t>encephalitis,</a:t>
            </a:r>
            <a:r>
              <a:rPr lang="en-US" dirty="0" smtClean="0"/>
              <a:t> </a:t>
            </a:r>
            <a:r>
              <a:rPr lang="en-US" u="sng" dirty="0" smtClean="0"/>
              <a:t>hydrocephalus</a:t>
            </a:r>
            <a:r>
              <a:rPr lang="en-US" dirty="0" smtClean="0"/>
              <a:t>, trauma, </a:t>
            </a:r>
            <a:r>
              <a:rPr lang="en-US" u="sng" dirty="0" smtClean="0"/>
              <a:t>hemorrhage</a:t>
            </a:r>
            <a:r>
              <a:rPr lang="en-US" dirty="0" smtClean="0"/>
              <a:t>, </a:t>
            </a:r>
            <a:r>
              <a:rPr lang="en-US" u="sng" dirty="0" smtClean="0"/>
              <a:t>idiopathic</a:t>
            </a:r>
            <a:r>
              <a:rPr lang="en-US" dirty="0" smtClean="0"/>
              <a:t> epilepsy.</a:t>
            </a:r>
          </a:p>
          <a:p>
            <a:r>
              <a:rPr lang="en-US" dirty="0" err="1" smtClean="0"/>
              <a:t>Extracranial</a:t>
            </a:r>
            <a:r>
              <a:rPr lang="en-US" dirty="0" smtClean="0"/>
              <a:t> causes include </a:t>
            </a:r>
            <a:r>
              <a:rPr lang="en-US" u="sng" dirty="0" smtClean="0"/>
              <a:t>hypoglycemia</a:t>
            </a:r>
            <a:r>
              <a:rPr lang="en-US" dirty="0" smtClean="0"/>
              <a:t>, </a:t>
            </a:r>
            <a:r>
              <a:rPr lang="en-US" u="sng" dirty="0" err="1" smtClean="0"/>
              <a:t>hypocalcemia</a:t>
            </a:r>
            <a:r>
              <a:rPr lang="en-US" dirty="0" smtClean="0"/>
              <a:t>, </a:t>
            </a:r>
            <a:r>
              <a:rPr lang="en-US" u="sng" dirty="0" err="1" smtClean="0"/>
              <a:t>toxicosis</a:t>
            </a:r>
            <a:r>
              <a:rPr lang="en-US" dirty="0" smtClean="0"/>
              <a:t>, </a:t>
            </a:r>
            <a:r>
              <a:rPr lang="en-US" u="sng" dirty="0" err="1" smtClean="0"/>
              <a:t>extracranial</a:t>
            </a:r>
            <a:r>
              <a:rPr lang="en-US" u="sng" dirty="0" smtClean="0"/>
              <a:t> </a:t>
            </a:r>
            <a:r>
              <a:rPr lang="en-US" u="sng" dirty="0" err="1" smtClean="0"/>
              <a:t>neoplasia</a:t>
            </a:r>
            <a:r>
              <a:rPr lang="en-US" dirty="0" smtClean="0"/>
              <a:t>.</a:t>
            </a:r>
          </a:p>
          <a:p>
            <a:endParaRPr lang="en-US" dirty="0" smtClean="0"/>
          </a:p>
          <a:p>
            <a:endParaRPr lang="en-US" dirty="0" smtClean="0"/>
          </a:p>
          <a:p>
            <a:endParaRPr lang="en-US" dirty="0" smtClean="0"/>
          </a:p>
          <a:p>
            <a:r>
              <a:rPr lang="en-US" dirty="0" smtClean="0"/>
              <a:t>Prefixes:  Intra-, Extra-, hydro-, hypo-, neo- (new)</a:t>
            </a:r>
          </a:p>
          <a:p>
            <a:r>
              <a:rPr lang="en-US" dirty="0" smtClean="0"/>
              <a:t>Suffixes: -al, -</a:t>
            </a:r>
            <a:r>
              <a:rPr lang="en-US" dirty="0" err="1" smtClean="0"/>
              <a:t>itis</a:t>
            </a:r>
            <a:r>
              <a:rPr lang="en-US" dirty="0" smtClean="0"/>
              <a:t>, -us, -rrhage, -</a:t>
            </a:r>
            <a:r>
              <a:rPr lang="en-US" dirty="0" err="1" smtClean="0"/>
              <a:t>ic</a:t>
            </a:r>
            <a:r>
              <a:rPr lang="en-US" dirty="0" smtClean="0"/>
              <a:t>, -emia, -</a:t>
            </a:r>
            <a:r>
              <a:rPr lang="en-US" dirty="0" err="1" smtClean="0"/>
              <a:t>osis</a:t>
            </a:r>
            <a:r>
              <a:rPr lang="en-US" dirty="0" smtClean="0"/>
              <a:t>, -</a:t>
            </a:r>
            <a:r>
              <a:rPr lang="en-US" dirty="0" err="1" smtClean="0"/>
              <a:t>ia</a:t>
            </a:r>
            <a:r>
              <a:rPr lang="en-US" dirty="0" smtClean="0"/>
              <a:t> (condition)</a:t>
            </a:r>
          </a:p>
          <a:p>
            <a:r>
              <a:rPr lang="en-US" dirty="0" smtClean="0"/>
              <a:t>Root words (body):  </a:t>
            </a:r>
            <a:r>
              <a:rPr lang="en-US" dirty="0" err="1" smtClean="0"/>
              <a:t>cran</a:t>
            </a:r>
            <a:r>
              <a:rPr lang="en-US" dirty="0" smtClean="0"/>
              <a:t>/o, </a:t>
            </a:r>
            <a:r>
              <a:rPr lang="en-US" dirty="0" err="1" smtClean="0"/>
              <a:t>cephal</a:t>
            </a:r>
            <a:r>
              <a:rPr lang="en-US" dirty="0" smtClean="0"/>
              <a:t>/o, hem/o, path/o</a:t>
            </a:r>
          </a:p>
          <a:p>
            <a:pPr>
              <a:buNone/>
            </a:pPr>
            <a:r>
              <a:rPr lang="en-US" dirty="0" smtClean="0"/>
              <a:t>	</a:t>
            </a:r>
            <a:r>
              <a:rPr lang="en-US" dirty="0" err="1" smtClean="0"/>
              <a:t>glyc</a:t>
            </a:r>
            <a:r>
              <a:rPr lang="en-US" dirty="0" smtClean="0"/>
              <a:t>/o, calc/o, toxic/o, </a:t>
            </a:r>
            <a:r>
              <a:rPr lang="en-US" dirty="0" err="1" smtClean="0"/>
              <a:t>plas</a:t>
            </a:r>
            <a:r>
              <a:rPr lang="en-US" dirty="0" smtClean="0"/>
              <a:t>/o</a:t>
            </a:r>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Did you get them all</a:t>
            </a:r>
            <a:endParaRPr lang="en-US" dirty="0"/>
          </a:p>
        </p:txBody>
      </p:sp>
      <p:sp>
        <p:nvSpPr>
          <p:cNvPr id="3" name="Content Placeholder 2"/>
          <p:cNvSpPr>
            <a:spLocks noGrp="1"/>
          </p:cNvSpPr>
          <p:nvPr>
            <p:ph idx="1"/>
          </p:nvPr>
        </p:nvSpPr>
        <p:spPr>
          <a:xfrm>
            <a:off x="304800" y="2057400"/>
            <a:ext cx="8229600" cy="4389120"/>
          </a:xfrm>
        </p:spPr>
        <p:txBody>
          <a:bodyPr/>
          <a:lstStyle/>
          <a:p>
            <a:r>
              <a:rPr lang="en-US" dirty="0" smtClean="0"/>
              <a:t>Prefixes:  Intra-, Extra-, hydro-, hypo-, neo- (new)</a:t>
            </a:r>
          </a:p>
          <a:p>
            <a:r>
              <a:rPr lang="en-US" dirty="0" smtClean="0"/>
              <a:t>Suffixes: -al, -</a:t>
            </a:r>
            <a:r>
              <a:rPr lang="en-US" dirty="0" err="1" smtClean="0"/>
              <a:t>itis</a:t>
            </a:r>
            <a:r>
              <a:rPr lang="en-US" dirty="0" smtClean="0"/>
              <a:t>, -us, -rrhage, -</a:t>
            </a:r>
            <a:r>
              <a:rPr lang="en-US" dirty="0" err="1" smtClean="0"/>
              <a:t>ic</a:t>
            </a:r>
            <a:r>
              <a:rPr lang="en-US" dirty="0" smtClean="0"/>
              <a:t>, -emia, -</a:t>
            </a:r>
            <a:r>
              <a:rPr lang="en-US" dirty="0" err="1" smtClean="0"/>
              <a:t>osis</a:t>
            </a:r>
            <a:r>
              <a:rPr lang="en-US" dirty="0" smtClean="0"/>
              <a:t>, -</a:t>
            </a:r>
            <a:r>
              <a:rPr lang="en-US" dirty="0" err="1" smtClean="0"/>
              <a:t>ia</a:t>
            </a:r>
            <a:r>
              <a:rPr lang="en-US" dirty="0" smtClean="0"/>
              <a:t> (condition)</a:t>
            </a:r>
          </a:p>
          <a:p>
            <a:r>
              <a:rPr lang="en-US" dirty="0" smtClean="0"/>
              <a:t>Root words (body):  </a:t>
            </a:r>
            <a:r>
              <a:rPr lang="en-US" dirty="0" err="1" smtClean="0"/>
              <a:t>cran</a:t>
            </a:r>
            <a:r>
              <a:rPr lang="en-US" dirty="0" smtClean="0"/>
              <a:t>/o, </a:t>
            </a:r>
            <a:r>
              <a:rPr lang="en-US" dirty="0" err="1" smtClean="0"/>
              <a:t>cephal</a:t>
            </a:r>
            <a:r>
              <a:rPr lang="en-US" dirty="0" smtClean="0"/>
              <a:t>/o, hem/o, path/o</a:t>
            </a:r>
          </a:p>
          <a:p>
            <a:pPr>
              <a:buNone/>
            </a:pPr>
            <a:r>
              <a:rPr lang="en-US" dirty="0" smtClean="0"/>
              <a:t>	</a:t>
            </a:r>
            <a:r>
              <a:rPr lang="en-US" dirty="0" err="1" smtClean="0"/>
              <a:t>glyc</a:t>
            </a:r>
            <a:r>
              <a:rPr lang="en-US" dirty="0" smtClean="0"/>
              <a:t>/o, calc/o, </a:t>
            </a:r>
          </a:p>
          <a:p>
            <a:pPr>
              <a:buNone/>
            </a:pPr>
            <a:r>
              <a:rPr lang="en-US" dirty="0" smtClean="0"/>
              <a:t>	toxic/o, </a:t>
            </a:r>
            <a:r>
              <a:rPr lang="en-US" dirty="0" err="1" smtClean="0"/>
              <a:t>plas</a:t>
            </a:r>
            <a:r>
              <a:rPr lang="en-US" dirty="0" smtClean="0"/>
              <a:t>/o</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COMBINING VOWELS</a:t>
            </a:r>
            <a:endParaRPr lang="en-US" dirty="0"/>
          </a:p>
        </p:txBody>
      </p:sp>
      <p:sp>
        <p:nvSpPr>
          <p:cNvPr id="3" name="Content Placeholder 2"/>
          <p:cNvSpPr>
            <a:spLocks noGrp="1"/>
          </p:cNvSpPr>
          <p:nvPr>
            <p:ph idx="1"/>
          </p:nvPr>
        </p:nvSpPr>
        <p:spPr>
          <a:xfrm>
            <a:off x="457200" y="1371600"/>
            <a:ext cx="8229600" cy="4389120"/>
          </a:xfrm>
        </p:spPr>
        <p:txBody>
          <a:bodyPr>
            <a:normAutofit/>
          </a:bodyPr>
          <a:lstStyle/>
          <a:p>
            <a:pPr algn="ctr">
              <a:buNone/>
            </a:pPr>
            <a:r>
              <a:rPr lang="en-US" sz="2800" dirty="0" smtClean="0">
                <a:latin typeface="Andalus" pitchFamily="2" charset="-78"/>
                <a:ea typeface="Adobe Gothic Std B" pitchFamily="34" charset="-128"/>
                <a:cs typeface="Andalus" pitchFamily="2" charset="-78"/>
              </a:rPr>
              <a:t>Vowels are used to “combine” medical terms to make them easier to pronounce.</a:t>
            </a:r>
          </a:p>
          <a:p>
            <a:r>
              <a:rPr lang="en-US" sz="2800" dirty="0" smtClean="0">
                <a:latin typeface="Andalus" pitchFamily="2" charset="-78"/>
                <a:ea typeface="Adobe Gothic Std B" pitchFamily="34" charset="-128"/>
                <a:cs typeface="Andalus" pitchFamily="2" charset="-78"/>
              </a:rPr>
              <a:t>“O” is the most commonly used combining vowel</a:t>
            </a:r>
          </a:p>
          <a:p>
            <a:pPr>
              <a:buNone/>
            </a:pPr>
            <a:r>
              <a:rPr lang="en-US" sz="2800" dirty="0" smtClean="0">
                <a:latin typeface="Andalus" pitchFamily="2" charset="-78"/>
                <a:ea typeface="Adobe Gothic Std B" pitchFamily="34" charset="-128"/>
                <a:cs typeface="Andalus" pitchFamily="2" charset="-78"/>
              </a:rPr>
              <a:t>	(however, “</a:t>
            </a:r>
            <a:r>
              <a:rPr lang="en-US" sz="2800" dirty="0" err="1" smtClean="0">
                <a:latin typeface="Andalus" pitchFamily="2" charset="-78"/>
                <a:ea typeface="Adobe Gothic Std B" pitchFamily="34" charset="-128"/>
                <a:cs typeface="Andalus" pitchFamily="2" charset="-78"/>
              </a:rPr>
              <a:t>i</a:t>
            </a:r>
            <a:r>
              <a:rPr lang="en-US" sz="2800" dirty="0" smtClean="0">
                <a:latin typeface="Andalus" pitchFamily="2" charset="-78"/>
                <a:ea typeface="Adobe Gothic Std B" pitchFamily="34" charset="-128"/>
                <a:cs typeface="Andalus" pitchFamily="2" charset="-78"/>
              </a:rPr>
              <a:t>” and “e” may be used as well.)</a:t>
            </a:r>
          </a:p>
          <a:p>
            <a:r>
              <a:rPr lang="en-US" sz="2800" dirty="0" smtClean="0">
                <a:latin typeface="Andalus" pitchFamily="2" charset="-78"/>
                <a:ea typeface="Adobe Gothic Std B" pitchFamily="34" charset="-128"/>
                <a:cs typeface="Andalus" pitchFamily="2" charset="-78"/>
              </a:rPr>
              <a:t>The combining vowel is used when the </a:t>
            </a:r>
            <a:r>
              <a:rPr lang="en-US" sz="2800" dirty="0" smtClean="0">
                <a:solidFill>
                  <a:schemeClr val="tx2"/>
                </a:solidFill>
                <a:effectLst>
                  <a:outerShdw blurRad="38100" dist="38100" dir="2700000" algn="tl">
                    <a:srgbClr val="000000">
                      <a:alpha val="43137"/>
                    </a:srgbClr>
                  </a:outerShdw>
                </a:effectLst>
                <a:latin typeface="Andalus" pitchFamily="2" charset="-78"/>
                <a:ea typeface="Adobe Gothic Std B" pitchFamily="34" charset="-128"/>
                <a:cs typeface="Andalus" pitchFamily="2" charset="-78"/>
              </a:rPr>
              <a:t>suffix</a:t>
            </a:r>
            <a:r>
              <a:rPr lang="en-US" sz="2800" dirty="0" smtClean="0">
                <a:latin typeface="Andalus" pitchFamily="2" charset="-78"/>
                <a:ea typeface="Adobe Gothic Std B" pitchFamily="34" charset="-128"/>
                <a:cs typeface="Andalus" pitchFamily="2" charset="-78"/>
              </a:rPr>
              <a:t> begins with a consonant.</a:t>
            </a:r>
          </a:p>
          <a:p>
            <a:pPr>
              <a:buNone/>
            </a:pPr>
            <a:r>
              <a:rPr lang="en-US" sz="2800" dirty="0" smtClean="0">
                <a:latin typeface="Andalus" pitchFamily="2" charset="-78"/>
                <a:ea typeface="Adobe Gothic Std B" pitchFamily="34" charset="-128"/>
                <a:cs typeface="Andalus" pitchFamily="2" charset="-78"/>
              </a:rPr>
              <a:t>		Example: </a:t>
            </a:r>
          </a:p>
          <a:p>
            <a:pPr>
              <a:buNone/>
            </a:pPr>
            <a:r>
              <a:rPr lang="en-US" sz="2800" dirty="0" smtClean="0">
                <a:latin typeface="Andalus" pitchFamily="2" charset="-78"/>
                <a:ea typeface="Adobe Gothic Std B" pitchFamily="34" charset="-128"/>
                <a:cs typeface="Andalus" pitchFamily="2" charset="-78"/>
              </a:rPr>
              <a:t>		-scope is a suffix, begins with a consonant.  	</a:t>
            </a:r>
            <a:r>
              <a:rPr lang="en-US" sz="2800" dirty="0" err="1" smtClean="0">
                <a:latin typeface="Andalus" pitchFamily="2" charset="-78"/>
                <a:ea typeface="Adobe Gothic Std B" pitchFamily="34" charset="-128"/>
                <a:cs typeface="Andalus" pitchFamily="2" charset="-78"/>
              </a:rPr>
              <a:t>Arthr|o|scope</a:t>
            </a:r>
            <a:r>
              <a:rPr lang="en-US" sz="2800" dirty="0" smtClean="0">
                <a:latin typeface="Andalus" pitchFamily="2" charset="-78"/>
                <a:ea typeface="Adobe Gothic Std B" pitchFamily="34" charset="-128"/>
                <a:cs typeface="Andalus" pitchFamily="2" charset="-78"/>
              </a:rPr>
              <a:t>  “O” is the combing vowel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latin typeface="Andalus" pitchFamily="2" charset="-78"/>
                <a:ea typeface="Adobe Gothic Std B" pitchFamily="34" charset="-128"/>
                <a:cs typeface="Andalus" pitchFamily="2" charset="-78"/>
              </a:rPr>
              <a:t>A combining vowel is </a:t>
            </a:r>
            <a:r>
              <a:rPr lang="en-US" sz="2800" b="1" dirty="0" smtClean="0">
                <a:solidFill>
                  <a:schemeClr val="tx2"/>
                </a:solidFill>
                <a:effectLst>
                  <a:outerShdw blurRad="38100" dist="38100" dir="2700000" algn="tl">
                    <a:srgbClr val="000000">
                      <a:alpha val="43137"/>
                    </a:srgbClr>
                  </a:outerShdw>
                </a:effectLst>
                <a:latin typeface="Andalus" pitchFamily="2" charset="-78"/>
                <a:ea typeface="Adobe Gothic Std B" pitchFamily="34" charset="-128"/>
                <a:cs typeface="Andalus" pitchFamily="2" charset="-78"/>
              </a:rPr>
              <a:t>not </a:t>
            </a:r>
            <a:r>
              <a:rPr lang="en-US" sz="2800" dirty="0" smtClean="0">
                <a:latin typeface="Andalus" pitchFamily="2" charset="-78"/>
                <a:ea typeface="Adobe Gothic Std B" pitchFamily="34" charset="-128"/>
                <a:cs typeface="Andalus" pitchFamily="2" charset="-78"/>
              </a:rPr>
              <a:t>used when a suffix begins with a vowel.</a:t>
            </a:r>
          </a:p>
          <a:p>
            <a:pPr>
              <a:buNone/>
            </a:pPr>
            <a:r>
              <a:rPr lang="en-US" sz="2800" dirty="0" smtClean="0">
                <a:latin typeface="Andalus" pitchFamily="2" charset="-78"/>
                <a:ea typeface="Adobe Gothic Std B" pitchFamily="34" charset="-128"/>
                <a:cs typeface="Andalus" pitchFamily="2" charset="-78"/>
              </a:rPr>
              <a:t>		Example:</a:t>
            </a:r>
          </a:p>
          <a:p>
            <a:pPr>
              <a:buNone/>
            </a:pPr>
            <a:r>
              <a:rPr lang="en-US" sz="2800" dirty="0" smtClean="0">
                <a:latin typeface="Andalus" pitchFamily="2" charset="-78"/>
                <a:ea typeface="Adobe Gothic Std B" pitchFamily="34" charset="-128"/>
                <a:cs typeface="Andalus" pitchFamily="2" charset="-78"/>
              </a:rPr>
              <a:t>		-</a:t>
            </a:r>
            <a:r>
              <a:rPr lang="en-US" sz="2800" dirty="0" err="1" smtClean="0">
                <a:latin typeface="Andalus" pitchFamily="2" charset="-78"/>
                <a:ea typeface="Adobe Gothic Std B" pitchFamily="34" charset="-128"/>
                <a:cs typeface="Andalus" pitchFamily="2" charset="-78"/>
              </a:rPr>
              <a:t>itis</a:t>
            </a:r>
            <a:r>
              <a:rPr lang="en-US" sz="2800" dirty="0" smtClean="0">
                <a:latin typeface="Andalus" pitchFamily="2" charset="-78"/>
                <a:ea typeface="Adobe Gothic Std B" pitchFamily="34" charset="-128"/>
                <a:cs typeface="Andalus" pitchFamily="2" charset="-78"/>
              </a:rPr>
              <a:t> is a suffix, begins with a vowel</a:t>
            </a:r>
          </a:p>
          <a:p>
            <a:pPr>
              <a:buNone/>
            </a:pPr>
            <a:r>
              <a:rPr lang="en-US" sz="2800" dirty="0" smtClean="0">
                <a:latin typeface="Andalus" pitchFamily="2" charset="-78"/>
                <a:ea typeface="Adobe Gothic Std B" pitchFamily="34" charset="-128"/>
                <a:cs typeface="Andalus" pitchFamily="2" charset="-78"/>
              </a:rPr>
              <a:t>		  </a:t>
            </a:r>
            <a:r>
              <a:rPr lang="en-US" sz="2800" dirty="0" err="1" smtClean="0">
                <a:latin typeface="Andalus" pitchFamily="2" charset="-78"/>
                <a:ea typeface="Adobe Gothic Std B" pitchFamily="34" charset="-128"/>
                <a:cs typeface="Andalus" pitchFamily="2" charset="-78"/>
              </a:rPr>
              <a:t>Athr|itis</a:t>
            </a:r>
            <a:r>
              <a:rPr lang="en-US" sz="2800" dirty="0" smtClean="0">
                <a:latin typeface="Andalus" pitchFamily="2" charset="-78"/>
                <a:ea typeface="Adobe Gothic Std B" pitchFamily="34" charset="-128"/>
                <a:cs typeface="Andalus" pitchFamily="2" charset="-78"/>
              </a:rPr>
              <a:t>    </a:t>
            </a:r>
            <a:r>
              <a:rPr lang="en-US" sz="2800" u="sng" dirty="0" smtClean="0">
                <a:latin typeface="Andalus" pitchFamily="2" charset="-78"/>
                <a:ea typeface="Adobe Gothic Std B" pitchFamily="34" charset="-128"/>
                <a:cs typeface="Andalus" pitchFamily="2" charset="-78"/>
              </a:rPr>
              <a:t>no</a:t>
            </a:r>
            <a:r>
              <a:rPr lang="en-US" sz="2800" dirty="0" smtClean="0">
                <a:latin typeface="Andalus" pitchFamily="2" charset="-78"/>
                <a:ea typeface="Adobe Gothic Std B" pitchFamily="34" charset="-128"/>
                <a:cs typeface="Andalus" pitchFamily="2" charset="-78"/>
              </a:rPr>
              <a:t> combining vowel</a:t>
            </a:r>
          </a:p>
          <a:p>
            <a:pPr>
              <a:buNone/>
            </a:pPr>
            <a:endParaRPr lang="en-US" sz="2800" dirty="0" smtClean="0">
              <a:latin typeface="Andalus" pitchFamily="2" charset="-78"/>
              <a:ea typeface="Adobe Gothic Std B" pitchFamily="34" charset="-128"/>
              <a:cs typeface="Andalus" pitchFamily="2" charset="-78"/>
            </a:endParaRPr>
          </a:p>
          <a:p>
            <a:pPr>
              <a:buNone/>
            </a:pPr>
            <a:r>
              <a:rPr lang="en-US" sz="2800" dirty="0" smtClean="0">
                <a:latin typeface="Andalus" pitchFamily="2" charset="-78"/>
                <a:ea typeface="Adobe Gothic Std B" pitchFamily="34" charset="-128"/>
                <a:cs typeface="Andalus" pitchFamily="2" charset="-78"/>
              </a:rPr>
              <a:t>Another example:  </a:t>
            </a:r>
            <a:r>
              <a:rPr lang="en-US" sz="2800" dirty="0" err="1" smtClean="0">
                <a:latin typeface="Andalus" pitchFamily="2" charset="-78"/>
                <a:ea typeface="Adobe Gothic Std B" pitchFamily="34" charset="-128"/>
                <a:cs typeface="Andalus" pitchFamily="2" charset="-78"/>
              </a:rPr>
              <a:t>Gastr|itis</a:t>
            </a:r>
            <a:r>
              <a:rPr lang="en-US" sz="2800" dirty="0" smtClean="0">
                <a:latin typeface="Andalus" pitchFamily="2" charset="-78"/>
                <a:ea typeface="Adobe Gothic Std B" pitchFamily="34" charset="-128"/>
                <a:cs typeface="Andalus" pitchFamily="2" charset="-78"/>
              </a:rPr>
              <a:t>    (no combining vowel)</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Bell work Monday Sept. 9</a:t>
            </a:r>
            <a:endParaRPr lang="en-US" dirty="0"/>
          </a:p>
        </p:txBody>
      </p:sp>
      <p:sp>
        <p:nvSpPr>
          <p:cNvPr id="3" name="Content Placeholder 2"/>
          <p:cNvSpPr>
            <a:spLocks noGrp="1"/>
          </p:cNvSpPr>
          <p:nvPr>
            <p:ph idx="1"/>
          </p:nvPr>
        </p:nvSpPr>
        <p:spPr>
          <a:xfrm>
            <a:off x="381000" y="1143000"/>
            <a:ext cx="8229600" cy="5486400"/>
          </a:xfrm>
        </p:spPr>
        <p:txBody>
          <a:bodyPr>
            <a:normAutofit fontScale="70000" lnSpcReduction="20000"/>
          </a:bodyPr>
          <a:lstStyle/>
          <a:p>
            <a:pPr>
              <a:buNone/>
            </a:pPr>
            <a:r>
              <a:rPr lang="en-US" sz="4000" dirty="0" smtClean="0">
                <a:latin typeface="+mj-lt"/>
              </a:rPr>
              <a:t>1.	Intracardiac</a:t>
            </a:r>
          </a:p>
          <a:p>
            <a:pPr>
              <a:buNone/>
            </a:pPr>
            <a:r>
              <a:rPr lang="en-US" sz="4000" dirty="0" smtClean="0">
                <a:latin typeface="+mj-lt"/>
              </a:rPr>
              <a:t>	a. Prefix/Definition</a:t>
            </a:r>
          </a:p>
          <a:p>
            <a:pPr>
              <a:buNone/>
            </a:pPr>
            <a:r>
              <a:rPr lang="en-US" sz="4000" dirty="0" smtClean="0">
                <a:latin typeface="+mj-lt"/>
              </a:rPr>
              <a:t>	b. Root/Definition</a:t>
            </a:r>
          </a:p>
          <a:p>
            <a:pPr>
              <a:buNone/>
            </a:pPr>
            <a:r>
              <a:rPr lang="en-US" sz="4000" dirty="0" smtClean="0">
                <a:latin typeface="+mj-lt"/>
              </a:rPr>
              <a:t>	c. Suffix/Definition</a:t>
            </a:r>
          </a:p>
          <a:p>
            <a:pPr>
              <a:buNone/>
            </a:pPr>
            <a:r>
              <a:rPr lang="en-US" sz="4000" dirty="0" smtClean="0">
                <a:latin typeface="+mj-lt"/>
              </a:rPr>
              <a:t>	d. What does Intracardiac mean?</a:t>
            </a:r>
          </a:p>
          <a:p>
            <a:pPr>
              <a:buNone/>
            </a:pPr>
            <a:endParaRPr lang="en-US" sz="4000" dirty="0" smtClean="0">
              <a:latin typeface="+mj-lt"/>
            </a:endParaRPr>
          </a:p>
          <a:p>
            <a:pPr marL="514350" indent="-514350">
              <a:buNone/>
            </a:pPr>
            <a:r>
              <a:rPr lang="en-US" sz="4000" dirty="0" smtClean="0">
                <a:latin typeface="+mj-lt"/>
              </a:rPr>
              <a:t>2. Adrenal</a:t>
            </a:r>
          </a:p>
          <a:p>
            <a:pPr>
              <a:buNone/>
            </a:pPr>
            <a:r>
              <a:rPr lang="en-US" sz="4000" dirty="0" smtClean="0">
                <a:latin typeface="+mj-lt"/>
              </a:rPr>
              <a:t>	a. Prefix/Definition</a:t>
            </a:r>
          </a:p>
          <a:p>
            <a:pPr>
              <a:buNone/>
            </a:pPr>
            <a:r>
              <a:rPr lang="en-US" sz="4000" dirty="0" smtClean="0">
                <a:latin typeface="+mj-lt"/>
              </a:rPr>
              <a:t>	b. Root/Definition</a:t>
            </a:r>
          </a:p>
          <a:p>
            <a:pPr>
              <a:buNone/>
            </a:pPr>
            <a:r>
              <a:rPr lang="en-US" sz="4000" dirty="0" smtClean="0">
                <a:latin typeface="+mj-lt"/>
              </a:rPr>
              <a:t>	c. Suffix/Definition</a:t>
            </a:r>
          </a:p>
          <a:p>
            <a:pPr>
              <a:buNone/>
            </a:pPr>
            <a:r>
              <a:rPr lang="en-US" sz="4000" dirty="0" smtClean="0">
                <a:latin typeface="+mj-lt"/>
              </a:rPr>
              <a:t>	d. What does Adrenal mean?</a:t>
            </a:r>
          </a:p>
          <a:p>
            <a:pPr marL="514350" indent="-514350">
              <a:buNone/>
            </a:pPr>
            <a:endParaRPr lang="en-US" dirty="0" smtClean="0"/>
          </a:p>
          <a:p>
            <a:pPr marL="514350" indent="-514350">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Surgical Suffixes</a:t>
            </a:r>
            <a:endParaRPr lang="en-US" dirty="0"/>
          </a:p>
        </p:txBody>
      </p:sp>
      <p:sp>
        <p:nvSpPr>
          <p:cNvPr id="3" name="Content Placeholder 2"/>
          <p:cNvSpPr>
            <a:spLocks noGrp="1"/>
          </p:cNvSpPr>
          <p:nvPr>
            <p:ph idx="1"/>
          </p:nvPr>
        </p:nvSpPr>
        <p:spPr>
          <a:xfrm>
            <a:off x="152400" y="1600200"/>
            <a:ext cx="8763000" cy="4572000"/>
          </a:xfrm>
        </p:spPr>
        <p:txBody>
          <a:bodyPr>
            <a:normAutofit/>
          </a:bodyPr>
          <a:lstStyle/>
          <a:p>
            <a:r>
              <a:rPr lang="en-US" dirty="0" smtClean="0"/>
              <a:t>-</a:t>
            </a:r>
            <a:r>
              <a:rPr lang="en-US" dirty="0" err="1" smtClean="0">
                <a:latin typeface="Andalus" pitchFamily="2" charset="-78"/>
                <a:cs typeface="Andalus" pitchFamily="2" charset="-78"/>
              </a:rPr>
              <a:t>pexy</a:t>
            </a:r>
            <a:r>
              <a:rPr lang="en-US" dirty="0" smtClean="0">
                <a:latin typeface="Andalus" pitchFamily="2" charset="-78"/>
                <a:cs typeface="Andalus" pitchFamily="2" charset="-78"/>
              </a:rPr>
              <a:t>	suture to stabilize		</a:t>
            </a:r>
            <a:r>
              <a:rPr lang="en-US" dirty="0" err="1" smtClean="0">
                <a:latin typeface="Andalus" pitchFamily="2" charset="-78"/>
                <a:cs typeface="Andalus" pitchFamily="2" charset="-78"/>
              </a:rPr>
              <a:t>gastro</a:t>
            </a:r>
            <a:r>
              <a:rPr lang="en-US" dirty="0" err="1" smtClean="0">
                <a:solidFill>
                  <a:schemeClr val="tx2"/>
                </a:solidFill>
                <a:effectLst>
                  <a:outerShdw blurRad="38100" dist="38100" dir="2700000" algn="tl">
                    <a:srgbClr val="000000">
                      <a:alpha val="43137"/>
                    </a:srgbClr>
                  </a:outerShdw>
                </a:effectLst>
                <a:latin typeface="Andalus" pitchFamily="2" charset="-78"/>
                <a:cs typeface="Andalus" pitchFamily="2" charset="-78"/>
              </a:rPr>
              <a:t>pexy</a:t>
            </a:r>
            <a:endPar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endParaRPr>
          </a:p>
          <a:p>
            <a:pPr>
              <a:buNone/>
            </a:pP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	(</a:t>
            </a:r>
            <a:r>
              <a:rPr lang="en-US" dirty="0" smtClean="0">
                <a:latin typeface="Andalus" pitchFamily="2" charset="-78"/>
                <a:cs typeface="Andalus" pitchFamily="2" charset="-78"/>
              </a:rPr>
              <a:t>surgically stabilizing the stomach to the abdominal wall)</a:t>
            </a:r>
          </a:p>
          <a:p>
            <a:pPr>
              <a:buNone/>
            </a:pPr>
            <a:endParaRPr lang="en-US" dirty="0" smtClean="0">
              <a:latin typeface="Andalus" pitchFamily="2" charset="-78"/>
              <a:cs typeface="Andalus" pitchFamily="2" charset="-78"/>
            </a:endParaRPr>
          </a:p>
          <a:p>
            <a:r>
              <a:rPr lang="en-US" dirty="0" smtClean="0">
                <a:latin typeface="Andalus" pitchFamily="2" charset="-78"/>
                <a:cs typeface="Andalus" pitchFamily="2" charset="-78"/>
              </a:rPr>
              <a:t>-</a:t>
            </a:r>
            <a:r>
              <a:rPr lang="en-US" dirty="0" err="1" smtClean="0">
                <a:latin typeface="Andalus" pitchFamily="2" charset="-78"/>
                <a:cs typeface="Andalus" pitchFamily="2" charset="-78"/>
              </a:rPr>
              <a:t>ectomy</a:t>
            </a:r>
            <a:r>
              <a:rPr lang="en-US" dirty="0" smtClean="0">
                <a:latin typeface="Andalus" pitchFamily="2" charset="-78"/>
                <a:cs typeface="Andalus" pitchFamily="2" charset="-78"/>
              </a:rPr>
              <a:t>	surgical removal		mast</a:t>
            </a: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ectomy</a:t>
            </a:r>
          </a:p>
          <a:p>
            <a:pPr>
              <a:buNone/>
            </a:pPr>
            <a:r>
              <a:rPr lang="en-US" dirty="0" smtClean="0">
                <a:latin typeface="Andalus" pitchFamily="2" charset="-78"/>
                <a:cs typeface="Andalus" pitchFamily="2" charset="-78"/>
              </a:rPr>
              <a:t>	(surgical removal of the mammary glands)</a:t>
            </a:r>
          </a:p>
          <a:p>
            <a:pPr>
              <a:buNone/>
            </a:pPr>
            <a:endParaRPr lang="en-US" dirty="0" smtClean="0">
              <a:latin typeface="Andalus" pitchFamily="2" charset="-78"/>
              <a:cs typeface="Andalus" pitchFamily="2" charset="-78"/>
            </a:endParaRPr>
          </a:p>
          <a:p>
            <a:r>
              <a:rPr lang="en-US" dirty="0" smtClean="0">
                <a:latin typeface="Andalus" pitchFamily="2" charset="-78"/>
                <a:cs typeface="Andalus" pitchFamily="2" charset="-78"/>
              </a:rPr>
              <a:t>-</a:t>
            </a:r>
            <a:r>
              <a:rPr lang="en-US" dirty="0" err="1" smtClean="0">
                <a:latin typeface="Andalus" pitchFamily="2" charset="-78"/>
                <a:cs typeface="Andalus" pitchFamily="2" charset="-78"/>
              </a:rPr>
              <a:t>plasty</a:t>
            </a:r>
            <a:r>
              <a:rPr lang="en-US" dirty="0" smtClean="0">
                <a:latin typeface="Andalus" pitchFamily="2" charset="-78"/>
                <a:cs typeface="Andalus" pitchFamily="2" charset="-78"/>
              </a:rPr>
              <a:t>	surgical repair		</a:t>
            </a:r>
            <a:r>
              <a:rPr lang="en-US" dirty="0" err="1" smtClean="0">
                <a:latin typeface="Andalus" pitchFamily="2" charset="-78"/>
                <a:cs typeface="Andalus" pitchFamily="2" charset="-78"/>
              </a:rPr>
              <a:t>rhino</a:t>
            </a:r>
            <a:r>
              <a:rPr lang="en-US" dirty="0" err="1" smtClean="0">
                <a:solidFill>
                  <a:schemeClr val="tx2"/>
                </a:solidFill>
                <a:effectLst>
                  <a:outerShdw blurRad="38100" dist="38100" dir="2700000" algn="tl">
                    <a:srgbClr val="000000">
                      <a:alpha val="43137"/>
                    </a:srgbClr>
                  </a:outerShdw>
                </a:effectLst>
                <a:latin typeface="Andalus" pitchFamily="2" charset="-78"/>
                <a:cs typeface="Andalus" pitchFamily="2" charset="-78"/>
              </a:rPr>
              <a:t>plasty</a:t>
            </a:r>
            <a:endParaRPr lang="en-US" dirty="0" smtClean="0">
              <a:latin typeface="Andalus" pitchFamily="2" charset="-78"/>
              <a:cs typeface="Andalus" pitchFamily="2" charset="-78"/>
            </a:endParaRPr>
          </a:p>
          <a:p>
            <a:pPr>
              <a:buNone/>
            </a:pP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	(</a:t>
            </a:r>
            <a:r>
              <a:rPr lang="en-US" dirty="0" smtClean="0">
                <a:latin typeface="Andalus" pitchFamily="2" charset="-78"/>
                <a:cs typeface="Andalus" pitchFamily="2" charset="-78"/>
              </a:rPr>
              <a:t>surgical repair of the nose)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486400"/>
          </a:xfrm>
        </p:spPr>
        <p:txBody>
          <a:bodyPr>
            <a:normAutofit lnSpcReduction="10000"/>
          </a:bodyPr>
          <a:lstStyle/>
          <a:p>
            <a:pPr>
              <a:buNone/>
            </a:pPr>
            <a:endParaRPr lang="en-US" dirty="0" smtClean="0"/>
          </a:p>
          <a:p>
            <a:r>
              <a:rPr lang="en-US" dirty="0" smtClean="0">
                <a:latin typeface="Andalus" pitchFamily="2" charset="-78"/>
                <a:cs typeface="Andalus" pitchFamily="2" charset="-78"/>
              </a:rPr>
              <a:t>-</a:t>
            </a:r>
            <a:r>
              <a:rPr lang="en-US" dirty="0" err="1" smtClean="0">
                <a:latin typeface="Andalus" pitchFamily="2" charset="-78"/>
                <a:cs typeface="Andalus" pitchFamily="2" charset="-78"/>
              </a:rPr>
              <a:t>stomy</a:t>
            </a:r>
            <a:r>
              <a:rPr lang="en-US" dirty="0" smtClean="0">
                <a:latin typeface="Andalus" pitchFamily="2" charset="-78"/>
                <a:cs typeface="Andalus" pitchFamily="2" charset="-78"/>
              </a:rPr>
              <a:t>	surgically created opening		colo</a:t>
            </a: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stomy</a:t>
            </a:r>
          </a:p>
          <a:p>
            <a:pPr>
              <a:buNone/>
            </a:pPr>
            <a:r>
              <a:rPr lang="en-US" dirty="0" smtClean="0">
                <a:effectLst>
                  <a:outerShdw blurRad="38100" dist="38100" dir="2700000" algn="tl">
                    <a:srgbClr val="000000">
                      <a:alpha val="43137"/>
                    </a:srgbClr>
                  </a:outerShdw>
                </a:effectLst>
                <a:latin typeface="Andalus" pitchFamily="2" charset="-78"/>
                <a:cs typeface="Andalus" pitchFamily="2" charset="-78"/>
              </a:rPr>
              <a:t>	</a:t>
            </a:r>
            <a:r>
              <a:rPr lang="en-US" sz="2400" dirty="0" smtClean="0">
                <a:latin typeface="Andalus" pitchFamily="2" charset="-78"/>
                <a:cs typeface="Andalus" pitchFamily="2" charset="-78"/>
              </a:rPr>
              <a:t>surgically created opening between the colon and body surface</a:t>
            </a:r>
          </a:p>
          <a:p>
            <a:pPr>
              <a:buNone/>
            </a:pPr>
            <a:endParaRPr lang="en-US" sz="2400" dirty="0" smtClean="0">
              <a:latin typeface="Andalus" pitchFamily="2" charset="-78"/>
              <a:cs typeface="Andalus" pitchFamily="2" charset="-78"/>
            </a:endParaRPr>
          </a:p>
          <a:p>
            <a:r>
              <a:rPr lang="en-US" dirty="0" smtClean="0">
                <a:latin typeface="Andalus" pitchFamily="2" charset="-78"/>
                <a:cs typeface="Andalus" pitchFamily="2" charset="-78"/>
              </a:rPr>
              <a:t>-</a:t>
            </a:r>
            <a:r>
              <a:rPr lang="en-US" dirty="0" err="1" smtClean="0">
                <a:latin typeface="Andalus" pitchFamily="2" charset="-78"/>
                <a:cs typeface="Andalus" pitchFamily="2" charset="-78"/>
              </a:rPr>
              <a:t>tomy</a:t>
            </a:r>
            <a:r>
              <a:rPr lang="en-US" dirty="0" smtClean="0">
                <a:latin typeface="Andalus" pitchFamily="2" charset="-78"/>
                <a:cs typeface="Andalus" pitchFamily="2" charset="-78"/>
              </a:rPr>
              <a:t>	cutting into				laparo</a:t>
            </a: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tomy</a:t>
            </a:r>
          </a:p>
          <a:p>
            <a:pPr>
              <a:buNone/>
            </a:pPr>
            <a:r>
              <a:rPr lang="en-US" dirty="0" smtClean="0">
                <a:latin typeface="Andalus" pitchFamily="2" charset="-78"/>
                <a:cs typeface="Andalus" pitchFamily="2" charset="-78"/>
              </a:rPr>
              <a:t>	an incision / cutting into the abdomen</a:t>
            </a:r>
          </a:p>
          <a:p>
            <a:pPr>
              <a:buNone/>
            </a:pPr>
            <a:endParaRPr lang="en-US" dirty="0" smtClean="0">
              <a:latin typeface="Andalus" pitchFamily="2" charset="-78"/>
              <a:cs typeface="Andalus" pitchFamily="2" charset="-78"/>
            </a:endParaRPr>
          </a:p>
          <a:p>
            <a:r>
              <a:rPr lang="en-US" dirty="0" smtClean="0">
                <a:latin typeface="Andalus" pitchFamily="2" charset="-78"/>
                <a:cs typeface="Andalus" pitchFamily="2" charset="-78"/>
              </a:rPr>
              <a:t>-</a:t>
            </a:r>
            <a:r>
              <a:rPr lang="en-US" dirty="0" err="1" smtClean="0">
                <a:latin typeface="Andalus" pitchFamily="2" charset="-78"/>
                <a:cs typeface="Andalus" pitchFamily="2" charset="-78"/>
              </a:rPr>
              <a:t>scopy</a:t>
            </a:r>
            <a:r>
              <a:rPr lang="en-US" dirty="0" smtClean="0">
                <a:latin typeface="Andalus" pitchFamily="2" charset="-78"/>
                <a:cs typeface="Andalus" pitchFamily="2" charset="-78"/>
              </a:rPr>
              <a:t>	visual examination with a “scope”	  colono</a:t>
            </a: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scopy</a:t>
            </a:r>
          </a:p>
          <a:p>
            <a:pPr>
              <a:buNone/>
            </a:pP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	</a:t>
            </a:r>
            <a:r>
              <a:rPr lang="en-US" dirty="0" smtClean="0">
                <a:latin typeface="Andalus" pitchFamily="2" charset="-78"/>
                <a:cs typeface="Andalus" pitchFamily="2" charset="-78"/>
              </a:rPr>
              <a:t>visual examination with a scope of the colon</a:t>
            </a:r>
            <a:endPar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endParaRPr>
          </a:p>
          <a:p>
            <a:pPr>
              <a:buNone/>
            </a:pPr>
            <a:endParaRPr lang="en-US" dirty="0" smtClean="0">
              <a:latin typeface="Andalus" pitchFamily="2" charset="-78"/>
              <a:cs typeface="Andalus" pitchFamily="2" charset="-78"/>
            </a:endParaRPr>
          </a:p>
          <a:p>
            <a:r>
              <a:rPr lang="en-US" dirty="0" smtClean="0">
                <a:latin typeface="Andalus" pitchFamily="2" charset="-78"/>
                <a:cs typeface="Andalus" pitchFamily="2" charset="-78"/>
              </a:rPr>
              <a:t>-logy	study of 				histo</a:t>
            </a: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logy</a:t>
            </a:r>
          </a:p>
          <a:p>
            <a:pPr>
              <a:buNone/>
            </a:pPr>
            <a:r>
              <a:rPr lang="en-US" dirty="0" smtClean="0">
                <a:solidFill>
                  <a:schemeClr val="tx2"/>
                </a:solidFill>
                <a:effectLst>
                  <a:outerShdw blurRad="38100" dist="38100" dir="2700000" algn="tl">
                    <a:srgbClr val="000000">
                      <a:alpha val="43137"/>
                    </a:srgbClr>
                  </a:outerShdw>
                </a:effectLst>
                <a:latin typeface="Andalus" pitchFamily="2" charset="-78"/>
                <a:cs typeface="Andalus" pitchFamily="2" charset="-78"/>
              </a:rPr>
              <a:t>	</a:t>
            </a:r>
            <a:r>
              <a:rPr lang="en-US" dirty="0" smtClean="0">
                <a:latin typeface="Andalus" pitchFamily="2" charset="-78"/>
                <a:cs typeface="Andalus" pitchFamily="2" charset="-78"/>
              </a:rPr>
              <a:t>study of tissue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attention!</a:t>
            </a:r>
            <a:endParaRPr lang="en-US" dirty="0"/>
          </a:p>
        </p:txBody>
      </p:sp>
      <p:sp>
        <p:nvSpPr>
          <p:cNvPr id="3" name="Content Placeholder 2"/>
          <p:cNvSpPr>
            <a:spLocks noGrp="1"/>
          </p:cNvSpPr>
          <p:nvPr>
            <p:ph idx="1"/>
          </p:nvPr>
        </p:nvSpPr>
        <p:spPr/>
        <p:txBody>
          <a:bodyPr/>
          <a:lstStyle/>
          <a:p>
            <a:endParaRPr lang="en-US" dirty="0" smtClean="0"/>
          </a:p>
          <a:p>
            <a:pPr lvl="1"/>
            <a:r>
              <a:rPr lang="en-US" sz="3200" dirty="0" smtClean="0">
                <a:latin typeface="Agency FB" pitchFamily="34" charset="0"/>
              </a:rPr>
              <a:t>-</a:t>
            </a:r>
            <a:r>
              <a:rPr lang="en-US" sz="3200" dirty="0" err="1" smtClean="0">
                <a:latin typeface="Agency FB" pitchFamily="34" charset="0"/>
              </a:rPr>
              <a:t>tomy</a:t>
            </a:r>
            <a:r>
              <a:rPr lang="en-US" sz="3200" dirty="0" smtClean="0">
                <a:latin typeface="Agency FB" pitchFamily="34" charset="0"/>
              </a:rPr>
              <a:t>………cutting into or an incision</a:t>
            </a:r>
          </a:p>
          <a:p>
            <a:pPr lvl="1"/>
            <a:r>
              <a:rPr lang="en-US" sz="3200" dirty="0" smtClean="0">
                <a:latin typeface="Agency FB" pitchFamily="34" charset="0"/>
              </a:rPr>
              <a:t>-</a:t>
            </a:r>
            <a:r>
              <a:rPr lang="en-US" sz="3200" dirty="0" err="1" smtClean="0">
                <a:latin typeface="Agency FB" pitchFamily="34" charset="0"/>
              </a:rPr>
              <a:t>ectomy</a:t>
            </a:r>
            <a:r>
              <a:rPr lang="en-US" sz="3200" dirty="0" smtClean="0">
                <a:latin typeface="Agency FB" pitchFamily="34" charset="0"/>
              </a:rPr>
              <a:t>……..surgical removal or excision</a:t>
            </a:r>
          </a:p>
          <a:p>
            <a:pPr lvl="1">
              <a:buNone/>
            </a:pPr>
            <a:endParaRPr lang="en-US" sz="3200" dirty="0" smtClean="0">
              <a:latin typeface="Agency FB" pitchFamily="34" charset="0"/>
            </a:endParaRPr>
          </a:p>
          <a:p>
            <a:pPr lvl="1">
              <a:buNone/>
            </a:pPr>
            <a:r>
              <a:rPr lang="en-US" sz="3200" dirty="0" smtClean="0">
                <a:latin typeface="Agency FB" pitchFamily="34" charset="0"/>
              </a:rPr>
              <a:t>		Lobotomy  vs. </a:t>
            </a:r>
            <a:r>
              <a:rPr lang="en-US" sz="3200" dirty="0" err="1" smtClean="0">
                <a:latin typeface="Agency FB" pitchFamily="34" charset="0"/>
              </a:rPr>
              <a:t>Lobectomy</a:t>
            </a:r>
            <a:endParaRPr lang="en-US" sz="3200" dirty="0" smtClean="0">
              <a:latin typeface="Agency FB" pitchFamily="34" charset="0"/>
            </a:endParaRPr>
          </a:p>
          <a:p>
            <a:pPr lvl="1">
              <a:buNone/>
            </a:pPr>
            <a:endParaRPr lang="en-US" sz="3200" dirty="0" smtClean="0">
              <a:latin typeface="Agency FB" pitchFamily="34" charset="0"/>
            </a:endParaRPr>
          </a:p>
          <a:p>
            <a:pPr lvl="1">
              <a:buNone/>
            </a:pPr>
            <a:r>
              <a:rPr lang="en-US" sz="3200" dirty="0" smtClean="0">
                <a:latin typeface="Agency FB" pitchFamily="34" charset="0"/>
              </a:rPr>
              <a:t>…just saying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712</TotalTime>
  <Words>850</Words>
  <Application>Microsoft Office PowerPoint</Application>
  <PresentationFormat>On-screen Show (4:3)</PresentationFormat>
  <Paragraphs>290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Suffixes</vt:lpstr>
      <vt:lpstr>“Pertaining to” Suffixes</vt:lpstr>
      <vt:lpstr>Slide 3</vt:lpstr>
      <vt:lpstr>COMBINING VOWELS</vt:lpstr>
      <vt:lpstr>Slide 5</vt:lpstr>
      <vt:lpstr>Bell work Monday Sept. 9</vt:lpstr>
      <vt:lpstr>Surgical Suffixes</vt:lpstr>
      <vt:lpstr>Slide 8</vt:lpstr>
      <vt:lpstr>Pay attention!</vt:lpstr>
      <vt:lpstr>More words</vt:lpstr>
      <vt:lpstr>Bell Work Tuesday Sept 10</vt:lpstr>
      <vt:lpstr>Double “R” Suffixes</vt:lpstr>
      <vt:lpstr>Slide 13</vt:lpstr>
      <vt:lpstr>More about combining vowels</vt:lpstr>
      <vt:lpstr>Making medical terms plural</vt:lpstr>
      <vt:lpstr>Procedural Suffixes</vt:lpstr>
      <vt:lpstr>Structural Suffixes</vt:lpstr>
      <vt:lpstr>Other common medical suffixes</vt:lpstr>
      <vt:lpstr>Slide 19</vt:lpstr>
      <vt:lpstr>Slide 20</vt:lpstr>
      <vt:lpstr>Slide 21</vt:lpstr>
      <vt:lpstr>Bell Work Wednesday, Sept 11</vt:lpstr>
      <vt:lpstr>Because you asked…</vt:lpstr>
      <vt:lpstr>Slide 24</vt:lpstr>
      <vt:lpstr>Bell Work Thursday, Sept 12</vt:lpstr>
      <vt:lpstr>Bell Work Monday, Sept 16</vt:lpstr>
      <vt:lpstr>-logy, the study of</vt:lpstr>
      <vt:lpstr>Bell Work Tuesday, Sept 17</vt:lpstr>
      <vt:lpstr>Slide 29</vt:lpstr>
      <vt:lpstr>Slide 30</vt:lpstr>
      <vt:lpstr>Slide 31</vt:lpstr>
      <vt:lpstr>Did you get them all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Suffixes</dc:title>
  <dc:creator>Admin</dc:creator>
  <cp:lastModifiedBy>Debbie Maerker</cp:lastModifiedBy>
  <cp:revision>50</cp:revision>
  <dcterms:created xsi:type="dcterms:W3CDTF">2013-09-04T21:24:46Z</dcterms:created>
  <dcterms:modified xsi:type="dcterms:W3CDTF">2014-09-19T04:47:14Z</dcterms:modified>
</cp:coreProperties>
</file>